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0_E44FE266.xml" ContentType="application/vnd.ms-powerpoint.comments+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comments/modernComment_13D_E701FB96.xml" ContentType="application/vnd.ms-powerpoint.comments+xml"/>
  <Override PartName="/ppt/comments/modernComment_12F_F3DAA8B.xml" ContentType="application/vnd.ms-powerpoint.comments+xml"/>
  <Override PartName="/ppt/comments/modernComment_130_ACE4B6E2.xml" ContentType="application/vnd.ms-powerpoint.comments+xml"/>
  <Override PartName="/ppt/notesSlides/notesSlide4.xml" ContentType="application/vnd.openxmlformats-officedocument.presentationml.notesSlide+xml"/>
  <Override PartName="/ppt/comments/modernComment_123_6C7EF105.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2_B336E2FC.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3" r:id="rId2"/>
  </p:sldMasterIdLst>
  <p:notesMasterIdLst>
    <p:notesMasterId r:id="rId33"/>
  </p:notesMasterIdLst>
  <p:sldIdLst>
    <p:sldId id="256" r:id="rId3"/>
    <p:sldId id="257" r:id="rId4"/>
    <p:sldId id="286" r:id="rId5"/>
    <p:sldId id="297" r:id="rId6"/>
    <p:sldId id="288" r:id="rId7"/>
    <p:sldId id="289" r:id="rId8"/>
    <p:sldId id="292" r:id="rId9"/>
    <p:sldId id="294" r:id="rId10"/>
    <p:sldId id="293" r:id="rId11"/>
    <p:sldId id="295" r:id="rId12"/>
    <p:sldId id="287" r:id="rId13"/>
    <p:sldId id="290" r:id="rId14"/>
    <p:sldId id="299" r:id="rId15"/>
    <p:sldId id="301" r:id="rId16"/>
    <p:sldId id="317" r:id="rId17"/>
    <p:sldId id="303" r:id="rId18"/>
    <p:sldId id="304" r:id="rId19"/>
    <p:sldId id="300" r:id="rId20"/>
    <p:sldId id="291" r:id="rId21"/>
    <p:sldId id="305" r:id="rId22"/>
    <p:sldId id="306" r:id="rId23"/>
    <p:sldId id="307" r:id="rId24"/>
    <p:sldId id="313" r:id="rId25"/>
    <p:sldId id="314" r:id="rId26"/>
    <p:sldId id="318" r:id="rId27"/>
    <p:sldId id="316" r:id="rId28"/>
    <p:sldId id="320" r:id="rId29"/>
    <p:sldId id="319" r:id="rId30"/>
    <p:sldId id="321" r:id="rId31"/>
    <p:sldId id="285"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jRl7XNjrGW31H34jxC97+K5JH2i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5FFC41-8570-AD6F-78DD-802E1EB40B37}" name="Arkaprova Saha" initials="AS" userId="S::arkaprova@sigmoidanalytics01.onmicrosoft.com::521baa60-5c73-482c-b19d-d14c5efecdb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Rajat Malhotr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p:scale>
          <a:sx n="129" d="100"/>
          <a:sy n="129" d="100"/>
        </p:scale>
        <p:origin x="-272" y="-1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omments/modernComment_120_E44FE266.xml><?xml version="1.0" encoding="utf-8"?>
<p188:cmLst xmlns:a="http://schemas.openxmlformats.org/drawingml/2006/main" xmlns:r="http://schemas.openxmlformats.org/officeDocument/2006/relationships" xmlns:p188="http://schemas.microsoft.com/office/powerpoint/2018/8/main">
  <p188:cm id="{7F749729-24FF-F847-BB37-2EAFC9866D42}" authorId="{DE5FFC41-8570-AD6F-78DD-802E1EB40B37}" created="2023-01-05T10:40:17.836">
    <pc:sldMkLst xmlns:pc="http://schemas.microsoft.com/office/powerpoint/2013/main/command">
      <pc:docMk/>
      <pc:sldMk cId="3830440550" sldId="288"/>
    </pc:sldMkLst>
    <p188:pos x="1682750" y="952500"/>
    <p188:txBody>
      <a:bodyPr/>
      <a:lstStyle/>
      <a:p>
        <a:r>
          <a:rPr lang="en-US"/>
          <a:t>Note There are no null values</a:t>
        </a:r>
      </a:p>
    </p188:txBody>
  </p188:cm>
</p188:cmLst>
</file>

<file path=ppt/comments/modernComment_123_6C7EF105.xml><?xml version="1.0" encoding="utf-8"?>
<p188:cmLst xmlns:a="http://schemas.openxmlformats.org/drawingml/2006/main" xmlns:r="http://schemas.openxmlformats.org/officeDocument/2006/relationships" xmlns:p188="http://schemas.microsoft.com/office/powerpoint/2018/8/main">
  <p188:cm id="{57E06725-FD88-0744-8372-66A950A13CBD}" authorId="{DE5FFC41-8570-AD6F-78DD-802E1EB40B37}" created="2023-01-05T14:00:05.673">
    <pc:sldMkLst xmlns:pc="http://schemas.microsoft.com/office/powerpoint/2013/main/command">
      <pc:docMk/>
      <pc:sldMk cId="1820258565" sldId="291"/>
    </pc:sldMkLst>
    <p188:txBody>
      <a:bodyPr/>
      <a:lstStyle/>
      <a:p>
        <a:r>
          <a:rPr lang="en-US"/>
          <a:t>As the Metrics are very bad did not print predictions</a:t>
        </a:r>
      </a:p>
    </p188:txBody>
  </p188:cm>
</p188:cmLst>
</file>

<file path=ppt/comments/modernComment_12F_F3DAA8B.xml><?xml version="1.0" encoding="utf-8"?>
<p188:cmLst xmlns:a="http://schemas.openxmlformats.org/drawingml/2006/main" xmlns:r="http://schemas.openxmlformats.org/officeDocument/2006/relationships" xmlns:p188="http://schemas.microsoft.com/office/powerpoint/2018/8/main">
  <p188:cm id="{3DCBB73B-0D9C-1E49-9EDE-8A80938C0E9B}" authorId="{DE5FFC41-8570-AD6F-78DD-802E1EB40B37}" created="2023-01-05T13:59:24.052">
    <pc:sldMkLst xmlns:pc="http://schemas.microsoft.com/office/powerpoint/2013/main/command">
      <pc:docMk/>
      <pc:sldMk cId="255699595" sldId="303"/>
    </pc:sldMkLst>
    <p188:txBody>
      <a:bodyPr/>
      <a:lstStyle/>
      <a:p>
        <a:r>
          <a:rPr lang="en-US"/>
          <a:t>Fvvfvfvfv</a:t>
        </a:r>
      </a:p>
    </p188:txBody>
  </p188:cm>
</p188:cmLst>
</file>

<file path=ppt/comments/modernComment_130_ACE4B6E2.xml><?xml version="1.0" encoding="utf-8"?>
<p188:cmLst xmlns:a="http://schemas.openxmlformats.org/drawingml/2006/main" xmlns:r="http://schemas.openxmlformats.org/officeDocument/2006/relationships" xmlns:p188="http://schemas.microsoft.com/office/powerpoint/2018/8/main">
  <p188:cm id="{C2681F8B-375B-8E48-B8D6-E7303CB4F593}" authorId="{DE5FFC41-8570-AD6F-78DD-802E1EB40B37}" created="2023-01-05T14:01:37.908">
    <pc:sldMkLst xmlns:pc="http://schemas.microsoft.com/office/powerpoint/2013/main/command">
      <pc:docMk/>
      <pc:sldMk cId="2900670178" sldId="304"/>
    </pc:sldMkLst>
    <p188:txBody>
      <a:bodyPr/>
      <a:lstStyle/>
      <a:p>
        <a:r>
          <a:rPr lang="en-US"/>
          <a:t>Purpose is to get High R2 and less MAPE</a:t>
        </a:r>
      </a:p>
    </p188:txBody>
  </p188:cm>
</p188:cmLst>
</file>

<file path=ppt/comments/modernComment_132_B336E2FC.xml><?xml version="1.0" encoding="utf-8"?>
<p188:cmLst xmlns:a="http://schemas.openxmlformats.org/drawingml/2006/main" xmlns:r="http://schemas.openxmlformats.org/officeDocument/2006/relationships" xmlns:p188="http://schemas.microsoft.com/office/powerpoint/2018/8/main">
  <p188:cm id="{BD3AA681-5151-9B45-B81F-E65127D38999}" authorId="{DE5FFC41-8570-AD6F-78DD-802E1EB40B37}" created="2023-01-05T15:17:15.173">
    <ac:deMkLst xmlns:ac="http://schemas.microsoft.com/office/drawing/2013/main/command">
      <pc:docMk xmlns:pc="http://schemas.microsoft.com/office/powerpoint/2013/main/command"/>
      <pc:sldMk xmlns:pc="http://schemas.microsoft.com/office/powerpoint/2013/main/command" cId="3006718716" sldId="306"/>
      <ac:spMk id="14" creationId="{A0B5CD7F-2BC8-38D7-325B-ABE6828775A0}"/>
    </ac:deMkLst>
    <p188:txBody>
      <a:bodyPr/>
      <a:lstStyle/>
      <a:p>
        <a:r>
          <a:rPr lang="en-US"/>
          <a:t>P.S: Although did not apply grid search for regression models, still found out that max_depth of 15 worked best</a:t>
        </a:r>
      </a:p>
    </p188:txBody>
  </p188:cm>
</p188:cmLst>
</file>

<file path=ppt/comments/modernComment_13D_E701FB96.xml><?xml version="1.0" encoding="utf-8"?>
<p188:cmLst xmlns:a="http://schemas.openxmlformats.org/drawingml/2006/main" xmlns:r="http://schemas.openxmlformats.org/officeDocument/2006/relationships" xmlns:p188="http://schemas.microsoft.com/office/powerpoint/2018/8/main">
  <p188:cm id="{12985EC0-0A10-5A4E-91F9-812C60042903}" authorId="{DE5FFC41-8570-AD6F-78DD-802E1EB40B37}" created="2023-01-05T14:00:05.673">
    <pc:sldMkLst xmlns:pc="http://schemas.microsoft.com/office/powerpoint/2013/main/command">
      <pc:docMk/>
      <pc:sldMk cId="1820258565" sldId="291"/>
    </pc:sldMkLst>
    <p188:replyLst>
      <p188:reply id="{36F0B570-DF88-214E-BC22-0D35D88B0AA8}" authorId="{DE5FFC41-8570-AD6F-78DD-802E1EB40B37}" created="2023-01-05T17:25:06.890">
        <p188:txBody>
          <a:bodyPr/>
          <a:lstStyle/>
          <a:p>
            <a:r>
              <a:rPr lang="en-US"/>
              <a:t>Lot of variables are correlated with the orders column, that suggests only time series models won’t be adequate</a:t>
            </a:r>
          </a:p>
        </p188:txBody>
      </p188:reply>
    </p188:replyLst>
    <p188:txBody>
      <a:bodyPr/>
      <a:lstStyle/>
      <a:p>
        <a:r>
          <a:rPr lang="en-US"/>
          <a:t>As the Metrics are very bad did not print predictions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D0202E-5AA5-DF45-96ED-42A93192321E}" type="doc">
      <dgm:prSet loTypeId="urn:microsoft.com/office/officeart/2005/8/layout/chevron1" loCatId="" qsTypeId="urn:microsoft.com/office/officeart/2005/8/quickstyle/simple2" qsCatId="simple" csTypeId="urn:microsoft.com/office/officeart/2005/8/colors/accent1_2" csCatId="accent1" phldr="1"/>
      <dgm:spPr/>
    </dgm:pt>
    <dgm:pt modelId="{13A4EC99-B835-154D-B7E7-F561D8FF6E4A}">
      <dgm:prSet phldrT="[Text]"/>
      <dgm:spPr/>
      <dgm:t>
        <a:bodyPr/>
        <a:lstStyle/>
        <a:p>
          <a:r>
            <a:rPr lang="en-GB" dirty="0"/>
            <a:t>EDA</a:t>
          </a:r>
        </a:p>
      </dgm:t>
    </dgm:pt>
    <dgm:pt modelId="{8ED02E48-F4FC-CA4A-A828-B52D49963EA0}" type="parTrans" cxnId="{54E28135-4F82-9845-9EE4-E0E0CE3D2073}">
      <dgm:prSet/>
      <dgm:spPr/>
      <dgm:t>
        <a:bodyPr/>
        <a:lstStyle/>
        <a:p>
          <a:endParaRPr lang="en-GB"/>
        </a:p>
      </dgm:t>
    </dgm:pt>
    <dgm:pt modelId="{0DFBF27E-AAEB-C44A-9BB0-2E98A10145B3}" type="sibTrans" cxnId="{54E28135-4F82-9845-9EE4-E0E0CE3D2073}">
      <dgm:prSet/>
      <dgm:spPr/>
      <dgm:t>
        <a:bodyPr/>
        <a:lstStyle/>
        <a:p>
          <a:endParaRPr lang="en-GB"/>
        </a:p>
      </dgm:t>
    </dgm:pt>
    <dgm:pt modelId="{8DD3F55E-0B11-B14F-85E6-06ADB909B281}">
      <dgm:prSet phldrT="[Text]"/>
      <dgm:spPr/>
      <dgm:t>
        <a:bodyPr/>
        <a:lstStyle/>
        <a:p>
          <a:r>
            <a:rPr lang="en-GB" dirty="0"/>
            <a:t>Time Series Models</a:t>
          </a:r>
        </a:p>
      </dgm:t>
    </dgm:pt>
    <dgm:pt modelId="{4CDB04C4-45F3-2C40-891D-CEE844EA3AA1}" type="parTrans" cxnId="{5518A56F-DC3C-2F4F-9F7E-FA78AC6AB750}">
      <dgm:prSet/>
      <dgm:spPr/>
      <dgm:t>
        <a:bodyPr/>
        <a:lstStyle/>
        <a:p>
          <a:endParaRPr lang="en-GB"/>
        </a:p>
      </dgm:t>
    </dgm:pt>
    <dgm:pt modelId="{49260D32-4486-9E49-BA14-EEE883DBBB73}" type="sibTrans" cxnId="{5518A56F-DC3C-2F4F-9F7E-FA78AC6AB750}">
      <dgm:prSet/>
      <dgm:spPr/>
      <dgm:t>
        <a:bodyPr/>
        <a:lstStyle/>
        <a:p>
          <a:endParaRPr lang="en-GB"/>
        </a:p>
      </dgm:t>
    </dgm:pt>
    <dgm:pt modelId="{369751A0-95DE-0A46-BAF0-EE59B8840518}">
      <dgm:prSet/>
      <dgm:spPr/>
      <dgm:t>
        <a:bodyPr/>
        <a:lstStyle/>
        <a:p>
          <a:r>
            <a:rPr lang="en-GB" dirty="0"/>
            <a:t>Regression Models</a:t>
          </a:r>
        </a:p>
      </dgm:t>
    </dgm:pt>
    <dgm:pt modelId="{FE651BB3-1477-634C-8DA2-F092717A4046}" type="parTrans" cxnId="{901C607C-2FB0-5B45-B469-A205A15F5892}">
      <dgm:prSet/>
      <dgm:spPr/>
      <dgm:t>
        <a:bodyPr/>
        <a:lstStyle/>
        <a:p>
          <a:endParaRPr lang="en-GB"/>
        </a:p>
      </dgm:t>
    </dgm:pt>
    <dgm:pt modelId="{EB99F83F-33D9-0A42-83B6-6F889D97C295}" type="sibTrans" cxnId="{901C607C-2FB0-5B45-B469-A205A15F5892}">
      <dgm:prSet/>
      <dgm:spPr/>
      <dgm:t>
        <a:bodyPr/>
        <a:lstStyle/>
        <a:p>
          <a:endParaRPr lang="en-GB"/>
        </a:p>
      </dgm:t>
    </dgm:pt>
    <dgm:pt modelId="{7D8FB024-D90D-7747-9A24-2D5252596955}">
      <dgm:prSet/>
      <dgm:spPr/>
      <dgm:t>
        <a:bodyPr/>
        <a:lstStyle/>
        <a:p>
          <a:r>
            <a:rPr lang="en-GB" dirty="0"/>
            <a:t>More Granular Models</a:t>
          </a:r>
        </a:p>
      </dgm:t>
    </dgm:pt>
    <dgm:pt modelId="{F7540708-4D03-674D-B3A8-3B768665A82B}" type="parTrans" cxnId="{B5632EF9-16A7-B94E-9059-67D485C489A5}">
      <dgm:prSet/>
      <dgm:spPr/>
      <dgm:t>
        <a:bodyPr/>
        <a:lstStyle/>
        <a:p>
          <a:endParaRPr lang="en-GB"/>
        </a:p>
      </dgm:t>
    </dgm:pt>
    <dgm:pt modelId="{5E87CECA-862C-2C41-8C5C-0031BFFD1394}" type="sibTrans" cxnId="{B5632EF9-16A7-B94E-9059-67D485C489A5}">
      <dgm:prSet/>
      <dgm:spPr/>
      <dgm:t>
        <a:bodyPr/>
        <a:lstStyle/>
        <a:p>
          <a:endParaRPr lang="en-GB"/>
        </a:p>
      </dgm:t>
    </dgm:pt>
    <dgm:pt modelId="{8EB9A9CB-03C4-7341-B4FE-C7CBFA27818B}">
      <dgm:prSet/>
      <dgm:spPr/>
      <dgm:t>
        <a:bodyPr/>
        <a:lstStyle/>
        <a:p>
          <a:r>
            <a:rPr lang="en-GB" dirty="0"/>
            <a:t>Results and Prediction</a:t>
          </a:r>
        </a:p>
      </dgm:t>
    </dgm:pt>
    <dgm:pt modelId="{ABD56BBC-3DF3-624C-9158-35034EFC5F6C}" type="parTrans" cxnId="{F6F775A6-0DDD-9949-96A8-1308E8F1A64C}">
      <dgm:prSet/>
      <dgm:spPr/>
      <dgm:t>
        <a:bodyPr/>
        <a:lstStyle/>
        <a:p>
          <a:endParaRPr lang="en-GB"/>
        </a:p>
      </dgm:t>
    </dgm:pt>
    <dgm:pt modelId="{AE969A02-E816-D545-AABE-9F0B22B01ED3}" type="sibTrans" cxnId="{F6F775A6-0DDD-9949-96A8-1308E8F1A64C}">
      <dgm:prSet/>
      <dgm:spPr/>
      <dgm:t>
        <a:bodyPr/>
        <a:lstStyle/>
        <a:p>
          <a:endParaRPr lang="en-GB"/>
        </a:p>
      </dgm:t>
    </dgm:pt>
    <dgm:pt modelId="{DF0B2072-B26D-454B-8816-678400E0325F}">
      <dgm:prSet/>
      <dgm:spPr/>
      <dgm:t>
        <a:bodyPr/>
        <a:lstStyle/>
        <a:p>
          <a:r>
            <a:rPr lang="en-GB" dirty="0"/>
            <a:t>Further Work</a:t>
          </a:r>
        </a:p>
      </dgm:t>
    </dgm:pt>
    <dgm:pt modelId="{C4DEC870-30EE-F141-BBFB-9B3B331930F6}" type="parTrans" cxnId="{A6BE4A94-CA01-674E-B785-F6766D03B57C}">
      <dgm:prSet/>
      <dgm:spPr/>
      <dgm:t>
        <a:bodyPr/>
        <a:lstStyle/>
        <a:p>
          <a:endParaRPr lang="en-GB"/>
        </a:p>
      </dgm:t>
    </dgm:pt>
    <dgm:pt modelId="{C95544EC-BE2F-D245-A646-9D24585CE60D}" type="sibTrans" cxnId="{A6BE4A94-CA01-674E-B785-F6766D03B57C}">
      <dgm:prSet/>
      <dgm:spPr/>
      <dgm:t>
        <a:bodyPr/>
        <a:lstStyle/>
        <a:p>
          <a:endParaRPr lang="en-GB"/>
        </a:p>
      </dgm:t>
    </dgm:pt>
    <dgm:pt modelId="{B5D20388-82FC-CD43-BC45-1C8E176E743F}" type="pres">
      <dgm:prSet presAssocID="{91D0202E-5AA5-DF45-96ED-42A93192321E}" presName="Name0" presStyleCnt="0">
        <dgm:presLayoutVars>
          <dgm:dir/>
          <dgm:animLvl val="lvl"/>
          <dgm:resizeHandles val="exact"/>
        </dgm:presLayoutVars>
      </dgm:prSet>
      <dgm:spPr/>
    </dgm:pt>
    <dgm:pt modelId="{A3BD5A71-EFE6-3E45-B146-5CE3F5C993E7}" type="pres">
      <dgm:prSet presAssocID="{13A4EC99-B835-154D-B7E7-F561D8FF6E4A}" presName="parTxOnly" presStyleLbl="node1" presStyleIdx="0" presStyleCnt="6">
        <dgm:presLayoutVars>
          <dgm:chMax val="0"/>
          <dgm:chPref val="0"/>
          <dgm:bulletEnabled val="1"/>
        </dgm:presLayoutVars>
      </dgm:prSet>
      <dgm:spPr/>
    </dgm:pt>
    <dgm:pt modelId="{F406372D-3272-FB4C-9C25-AB526268D04A}" type="pres">
      <dgm:prSet presAssocID="{0DFBF27E-AAEB-C44A-9BB0-2E98A10145B3}" presName="parTxOnlySpace" presStyleCnt="0"/>
      <dgm:spPr/>
    </dgm:pt>
    <dgm:pt modelId="{7235298F-9FC6-5344-9BB5-04BAFB47BB9E}" type="pres">
      <dgm:prSet presAssocID="{8DD3F55E-0B11-B14F-85E6-06ADB909B281}" presName="parTxOnly" presStyleLbl="node1" presStyleIdx="1" presStyleCnt="6">
        <dgm:presLayoutVars>
          <dgm:chMax val="0"/>
          <dgm:chPref val="0"/>
          <dgm:bulletEnabled val="1"/>
        </dgm:presLayoutVars>
      </dgm:prSet>
      <dgm:spPr/>
    </dgm:pt>
    <dgm:pt modelId="{3FAF67B9-FD5A-334B-9162-629271E6FAAC}" type="pres">
      <dgm:prSet presAssocID="{49260D32-4486-9E49-BA14-EEE883DBBB73}" presName="parTxOnlySpace" presStyleCnt="0"/>
      <dgm:spPr/>
    </dgm:pt>
    <dgm:pt modelId="{5F65E6D2-BDFA-B34F-A0CC-D780E53F18F3}" type="pres">
      <dgm:prSet presAssocID="{369751A0-95DE-0A46-BAF0-EE59B8840518}" presName="parTxOnly" presStyleLbl="node1" presStyleIdx="2" presStyleCnt="6">
        <dgm:presLayoutVars>
          <dgm:chMax val="0"/>
          <dgm:chPref val="0"/>
          <dgm:bulletEnabled val="1"/>
        </dgm:presLayoutVars>
      </dgm:prSet>
      <dgm:spPr/>
    </dgm:pt>
    <dgm:pt modelId="{F30323EC-4C23-1B48-B808-D26306E4BF72}" type="pres">
      <dgm:prSet presAssocID="{EB99F83F-33D9-0A42-83B6-6F889D97C295}" presName="parTxOnlySpace" presStyleCnt="0"/>
      <dgm:spPr/>
    </dgm:pt>
    <dgm:pt modelId="{F9F7587B-5BCD-144C-8040-84FCCFBC17D4}" type="pres">
      <dgm:prSet presAssocID="{7D8FB024-D90D-7747-9A24-2D5252596955}" presName="parTxOnly" presStyleLbl="node1" presStyleIdx="3" presStyleCnt="6">
        <dgm:presLayoutVars>
          <dgm:chMax val="0"/>
          <dgm:chPref val="0"/>
          <dgm:bulletEnabled val="1"/>
        </dgm:presLayoutVars>
      </dgm:prSet>
      <dgm:spPr/>
    </dgm:pt>
    <dgm:pt modelId="{4D806A4B-92CF-FD4C-913C-0D890050C93B}" type="pres">
      <dgm:prSet presAssocID="{5E87CECA-862C-2C41-8C5C-0031BFFD1394}" presName="parTxOnlySpace" presStyleCnt="0"/>
      <dgm:spPr/>
    </dgm:pt>
    <dgm:pt modelId="{4141D068-10EB-9348-8A78-749CD7342558}" type="pres">
      <dgm:prSet presAssocID="{8EB9A9CB-03C4-7341-B4FE-C7CBFA27818B}" presName="parTxOnly" presStyleLbl="node1" presStyleIdx="4" presStyleCnt="6">
        <dgm:presLayoutVars>
          <dgm:chMax val="0"/>
          <dgm:chPref val="0"/>
          <dgm:bulletEnabled val="1"/>
        </dgm:presLayoutVars>
      </dgm:prSet>
      <dgm:spPr/>
    </dgm:pt>
    <dgm:pt modelId="{3FAD092D-E34E-B44A-9BB3-1A732ECE0776}" type="pres">
      <dgm:prSet presAssocID="{AE969A02-E816-D545-AABE-9F0B22B01ED3}" presName="parTxOnlySpace" presStyleCnt="0"/>
      <dgm:spPr/>
    </dgm:pt>
    <dgm:pt modelId="{FA66DB42-905A-6F4D-BBB0-D2BEBA8F6996}" type="pres">
      <dgm:prSet presAssocID="{DF0B2072-B26D-454B-8816-678400E0325F}" presName="parTxOnly" presStyleLbl="node1" presStyleIdx="5" presStyleCnt="6">
        <dgm:presLayoutVars>
          <dgm:chMax val="0"/>
          <dgm:chPref val="0"/>
          <dgm:bulletEnabled val="1"/>
        </dgm:presLayoutVars>
      </dgm:prSet>
      <dgm:spPr/>
    </dgm:pt>
  </dgm:ptLst>
  <dgm:cxnLst>
    <dgm:cxn modelId="{54E28135-4F82-9845-9EE4-E0E0CE3D2073}" srcId="{91D0202E-5AA5-DF45-96ED-42A93192321E}" destId="{13A4EC99-B835-154D-B7E7-F561D8FF6E4A}" srcOrd="0" destOrd="0" parTransId="{8ED02E48-F4FC-CA4A-A828-B52D49963EA0}" sibTransId="{0DFBF27E-AAEB-C44A-9BB0-2E98A10145B3}"/>
    <dgm:cxn modelId="{F0AE4166-439F-E349-A43B-25A71D988180}" type="presOf" srcId="{13A4EC99-B835-154D-B7E7-F561D8FF6E4A}" destId="{A3BD5A71-EFE6-3E45-B146-5CE3F5C993E7}" srcOrd="0" destOrd="0" presId="urn:microsoft.com/office/officeart/2005/8/layout/chevron1"/>
    <dgm:cxn modelId="{C7FF486A-111D-F545-8733-F646D062B81C}" type="presOf" srcId="{7D8FB024-D90D-7747-9A24-2D5252596955}" destId="{F9F7587B-5BCD-144C-8040-84FCCFBC17D4}" srcOrd="0" destOrd="0" presId="urn:microsoft.com/office/officeart/2005/8/layout/chevron1"/>
    <dgm:cxn modelId="{5518A56F-DC3C-2F4F-9F7E-FA78AC6AB750}" srcId="{91D0202E-5AA5-DF45-96ED-42A93192321E}" destId="{8DD3F55E-0B11-B14F-85E6-06ADB909B281}" srcOrd="1" destOrd="0" parTransId="{4CDB04C4-45F3-2C40-891D-CEE844EA3AA1}" sibTransId="{49260D32-4486-9E49-BA14-EEE883DBBB73}"/>
    <dgm:cxn modelId="{901C607C-2FB0-5B45-B469-A205A15F5892}" srcId="{91D0202E-5AA5-DF45-96ED-42A93192321E}" destId="{369751A0-95DE-0A46-BAF0-EE59B8840518}" srcOrd="2" destOrd="0" parTransId="{FE651BB3-1477-634C-8DA2-F092717A4046}" sibTransId="{EB99F83F-33D9-0A42-83B6-6F889D97C295}"/>
    <dgm:cxn modelId="{A6BE4A94-CA01-674E-B785-F6766D03B57C}" srcId="{91D0202E-5AA5-DF45-96ED-42A93192321E}" destId="{DF0B2072-B26D-454B-8816-678400E0325F}" srcOrd="5" destOrd="0" parTransId="{C4DEC870-30EE-F141-BBFB-9B3B331930F6}" sibTransId="{C95544EC-BE2F-D245-A646-9D24585CE60D}"/>
    <dgm:cxn modelId="{F6F775A6-0DDD-9949-96A8-1308E8F1A64C}" srcId="{91D0202E-5AA5-DF45-96ED-42A93192321E}" destId="{8EB9A9CB-03C4-7341-B4FE-C7CBFA27818B}" srcOrd="4" destOrd="0" parTransId="{ABD56BBC-3DF3-624C-9158-35034EFC5F6C}" sibTransId="{AE969A02-E816-D545-AABE-9F0B22B01ED3}"/>
    <dgm:cxn modelId="{DA3131B2-30CA-E445-8B1F-A4F6C79C9AB7}" type="presOf" srcId="{8DD3F55E-0B11-B14F-85E6-06ADB909B281}" destId="{7235298F-9FC6-5344-9BB5-04BAFB47BB9E}" srcOrd="0" destOrd="0" presId="urn:microsoft.com/office/officeart/2005/8/layout/chevron1"/>
    <dgm:cxn modelId="{E0E3B3B5-447F-FA49-8F7F-53ECAA1DBB43}" type="presOf" srcId="{8EB9A9CB-03C4-7341-B4FE-C7CBFA27818B}" destId="{4141D068-10EB-9348-8A78-749CD7342558}" srcOrd="0" destOrd="0" presId="urn:microsoft.com/office/officeart/2005/8/layout/chevron1"/>
    <dgm:cxn modelId="{1C6DC1BC-8D63-4741-BBA8-20FD263A5F5A}" type="presOf" srcId="{DF0B2072-B26D-454B-8816-678400E0325F}" destId="{FA66DB42-905A-6F4D-BBB0-D2BEBA8F6996}" srcOrd="0" destOrd="0" presId="urn:microsoft.com/office/officeart/2005/8/layout/chevron1"/>
    <dgm:cxn modelId="{DA1A31D2-F6E8-414E-8E81-E21B6B7A8C8F}" type="presOf" srcId="{369751A0-95DE-0A46-BAF0-EE59B8840518}" destId="{5F65E6D2-BDFA-B34F-A0CC-D780E53F18F3}" srcOrd="0" destOrd="0" presId="urn:microsoft.com/office/officeart/2005/8/layout/chevron1"/>
    <dgm:cxn modelId="{703773DE-1011-B842-890D-07799C209C51}" type="presOf" srcId="{91D0202E-5AA5-DF45-96ED-42A93192321E}" destId="{B5D20388-82FC-CD43-BC45-1C8E176E743F}" srcOrd="0" destOrd="0" presId="urn:microsoft.com/office/officeart/2005/8/layout/chevron1"/>
    <dgm:cxn modelId="{B5632EF9-16A7-B94E-9059-67D485C489A5}" srcId="{91D0202E-5AA5-DF45-96ED-42A93192321E}" destId="{7D8FB024-D90D-7747-9A24-2D5252596955}" srcOrd="3" destOrd="0" parTransId="{F7540708-4D03-674D-B3A8-3B768665A82B}" sibTransId="{5E87CECA-862C-2C41-8C5C-0031BFFD1394}"/>
    <dgm:cxn modelId="{14729056-CA7E-D640-9E7A-2A82A10C62EC}" type="presParOf" srcId="{B5D20388-82FC-CD43-BC45-1C8E176E743F}" destId="{A3BD5A71-EFE6-3E45-B146-5CE3F5C993E7}" srcOrd="0" destOrd="0" presId="urn:microsoft.com/office/officeart/2005/8/layout/chevron1"/>
    <dgm:cxn modelId="{150A2450-8E76-584A-8EEB-C86535C8D3A5}" type="presParOf" srcId="{B5D20388-82FC-CD43-BC45-1C8E176E743F}" destId="{F406372D-3272-FB4C-9C25-AB526268D04A}" srcOrd="1" destOrd="0" presId="urn:microsoft.com/office/officeart/2005/8/layout/chevron1"/>
    <dgm:cxn modelId="{4F8D5DF7-3367-EA4B-A455-384A817C2538}" type="presParOf" srcId="{B5D20388-82FC-CD43-BC45-1C8E176E743F}" destId="{7235298F-9FC6-5344-9BB5-04BAFB47BB9E}" srcOrd="2" destOrd="0" presId="urn:microsoft.com/office/officeart/2005/8/layout/chevron1"/>
    <dgm:cxn modelId="{C3941CDB-A924-F14E-9CF5-078BB2515DBE}" type="presParOf" srcId="{B5D20388-82FC-CD43-BC45-1C8E176E743F}" destId="{3FAF67B9-FD5A-334B-9162-629271E6FAAC}" srcOrd="3" destOrd="0" presId="urn:microsoft.com/office/officeart/2005/8/layout/chevron1"/>
    <dgm:cxn modelId="{7FD8C189-0C2C-4E48-BFAF-09EA932BA2D9}" type="presParOf" srcId="{B5D20388-82FC-CD43-BC45-1C8E176E743F}" destId="{5F65E6D2-BDFA-B34F-A0CC-D780E53F18F3}" srcOrd="4" destOrd="0" presId="urn:microsoft.com/office/officeart/2005/8/layout/chevron1"/>
    <dgm:cxn modelId="{DC982503-4536-5D46-ADA6-DA14ED79BFCD}" type="presParOf" srcId="{B5D20388-82FC-CD43-BC45-1C8E176E743F}" destId="{F30323EC-4C23-1B48-B808-D26306E4BF72}" srcOrd="5" destOrd="0" presId="urn:microsoft.com/office/officeart/2005/8/layout/chevron1"/>
    <dgm:cxn modelId="{34FC0BCD-2A3B-E54C-A780-AA0CB0AC3F51}" type="presParOf" srcId="{B5D20388-82FC-CD43-BC45-1C8E176E743F}" destId="{F9F7587B-5BCD-144C-8040-84FCCFBC17D4}" srcOrd="6" destOrd="0" presId="urn:microsoft.com/office/officeart/2005/8/layout/chevron1"/>
    <dgm:cxn modelId="{55F95B90-20B9-774B-B5E1-9D2E9C2ACA60}" type="presParOf" srcId="{B5D20388-82FC-CD43-BC45-1C8E176E743F}" destId="{4D806A4B-92CF-FD4C-913C-0D890050C93B}" srcOrd="7" destOrd="0" presId="urn:microsoft.com/office/officeart/2005/8/layout/chevron1"/>
    <dgm:cxn modelId="{28749246-A0CF-9640-83A7-38E6238674E6}" type="presParOf" srcId="{B5D20388-82FC-CD43-BC45-1C8E176E743F}" destId="{4141D068-10EB-9348-8A78-749CD7342558}" srcOrd="8" destOrd="0" presId="urn:microsoft.com/office/officeart/2005/8/layout/chevron1"/>
    <dgm:cxn modelId="{6819A677-99E3-4540-AAFF-B03C4E179FF9}" type="presParOf" srcId="{B5D20388-82FC-CD43-BC45-1C8E176E743F}" destId="{3FAD092D-E34E-B44A-9BB3-1A732ECE0776}" srcOrd="9" destOrd="0" presId="urn:microsoft.com/office/officeart/2005/8/layout/chevron1"/>
    <dgm:cxn modelId="{5992FEA7-F2DD-2B4E-A651-CA9D69C84388}" type="presParOf" srcId="{B5D20388-82FC-CD43-BC45-1C8E176E743F}" destId="{FA66DB42-905A-6F4D-BBB0-D2BEBA8F6996}"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D5A71-EFE6-3E45-B146-5CE3F5C993E7}">
      <dsp:nvSpPr>
        <dsp:cNvPr id="0" name=""/>
        <dsp:cNvSpPr/>
      </dsp:nvSpPr>
      <dsp:spPr>
        <a:xfrm>
          <a:off x="5305" y="1439064"/>
          <a:ext cx="1973527" cy="789410"/>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GB" sz="1700" kern="1200" dirty="0"/>
            <a:t>EDA</a:t>
          </a:r>
        </a:p>
      </dsp:txBody>
      <dsp:txXfrm>
        <a:off x="400010" y="1439064"/>
        <a:ext cx="1184117" cy="789410"/>
      </dsp:txXfrm>
    </dsp:sp>
    <dsp:sp modelId="{7235298F-9FC6-5344-9BB5-04BAFB47BB9E}">
      <dsp:nvSpPr>
        <dsp:cNvPr id="0" name=""/>
        <dsp:cNvSpPr/>
      </dsp:nvSpPr>
      <dsp:spPr>
        <a:xfrm>
          <a:off x="1781479" y="1439064"/>
          <a:ext cx="1973527" cy="789410"/>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GB" sz="1700" kern="1200" dirty="0"/>
            <a:t>Time Series Models</a:t>
          </a:r>
        </a:p>
      </dsp:txBody>
      <dsp:txXfrm>
        <a:off x="2176184" y="1439064"/>
        <a:ext cx="1184117" cy="789410"/>
      </dsp:txXfrm>
    </dsp:sp>
    <dsp:sp modelId="{5F65E6D2-BDFA-B34F-A0CC-D780E53F18F3}">
      <dsp:nvSpPr>
        <dsp:cNvPr id="0" name=""/>
        <dsp:cNvSpPr/>
      </dsp:nvSpPr>
      <dsp:spPr>
        <a:xfrm>
          <a:off x="3557654" y="1439064"/>
          <a:ext cx="1973527" cy="789410"/>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GB" sz="1700" kern="1200" dirty="0"/>
            <a:t>Regression Models</a:t>
          </a:r>
        </a:p>
      </dsp:txBody>
      <dsp:txXfrm>
        <a:off x="3952359" y="1439064"/>
        <a:ext cx="1184117" cy="789410"/>
      </dsp:txXfrm>
    </dsp:sp>
    <dsp:sp modelId="{F9F7587B-5BCD-144C-8040-84FCCFBC17D4}">
      <dsp:nvSpPr>
        <dsp:cNvPr id="0" name=""/>
        <dsp:cNvSpPr/>
      </dsp:nvSpPr>
      <dsp:spPr>
        <a:xfrm>
          <a:off x="5333829" y="1439064"/>
          <a:ext cx="1973527" cy="789410"/>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GB" sz="1700" kern="1200" dirty="0"/>
            <a:t>More Granular Models</a:t>
          </a:r>
        </a:p>
      </dsp:txBody>
      <dsp:txXfrm>
        <a:off x="5728534" y="1439064"/>
        <a:ext cx="1184117" cy="789410"/>
      </dsp:txXfrm>
    </dsp:sp>
    <dsp:sp modelId="{4141D068-10EB-9348-8A78-749CD7342558}">
      <dsp:nvSpPr>
        <dsp:cNvPr id="0" name=""/>
        <dsp:cNvSpPr/>
      </dsp:nvSpPr>
      <dsp:spPr>
        <a:xfrm>
          <a:off x="7110003" y="1439064"/>
          <a:ext cx="1973527" cy="789410"/>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GB" sz="1700" kern="1200" dirty="0"/>
            <a:t>Results and Prediction</a:t>
          </a:r>
        </a:p>
      </dsp:txBody>
      <dsp:txXfrm>
        <a:off x="7504708" y="1439064"/>
        <a:ext cx="1184117" cy="789410"/>
      </dsp:txXfrm>
    </dsp:sp>
    <dsp:sp modelId="{FA66DB42-905A-6F4D-BBB0-D2BEBA8F6996}">
      <dsp:nvSpPr>
        <dsp:cNvPr id="0" name=""/>
        <dsp:cNvSpPr/>
      </dsp:nvSpPr>
      <dsp:spPr>
        <a:xfrm>
          <a:off x="8886178" y="1439064"/>
          <a:ext cx="1973527" cy="789410"/>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GB" sz="1700" kern="1200" dirty="0"/>
            <a:t>Further Work</a:t>
          </a:r>
        </a:p>
      </dsp:txBody>
      <dsp:txXfrm>
        <a:off x="9280883" y="1439064"/>
        <a:ext cx="1184117" cy="7894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5T11:01:43.904"/>
    </inkml:context>
    <inkml:brush xml:id="br0">
      <inkml:brushProperty name="width" value="0.1" units="cm"/>
      <inkml:brushProperty name="height" value="0.6" units="cm"/>
      <inkml:brushProperty name="color" value="#849398"/>
      <inkml:brushProperty name="inkEffects" value="pencil"/>
    </inkml:brush>
  </inkml:definitions>
  <inkml:trace contextRef="#ctx0" brushRef="#br0">0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5T11:01:45.18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5T11:01:46.054"/>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31" name="Google Shape;731;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I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6" name="Google Shape;120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7" name="Google Shape;120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2" name="Google Shape;7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15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717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19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171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20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9229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21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643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22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703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25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193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28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3211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
        <p:cNvGrpSpPr/>
        <p:nvPr/>
      </p:nvGrpSpPr>
      <p:grpSpPr>
        <a:xfrm>
          <a:off x="0" y="0"/>
          <a:ext cx="0" cy="0"/>
          <a:chOff x="0" y="0"/>
          <a:chExt cx="0" cy="0"/>
        </a:xfrm>
      </p:grpSpPr>
      <p:sp>
        <p:nvSpPr>
          <p:cNvPr id="12" name="Google Shape;12;p63"/>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13;p63"/>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14" name="Google Shape;14;p63"/>
          <p:cNvCxnSpPr/>
          <p:nvPr/>
        </p:nvCxnSpPr>
        <p:spPr>
          <a:xfrm>
            <a:off x="342900" y="699890"/>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15" name="Google Shape;15;p63"/>
          <p:cNvCxnSpPr/>
          <p:nvPr/>
        </p:nvCxnSpPr>
        <p:spPr>
          <a:xfrm>
            <a:off x="369794" y="699890"/>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16" name="Google Shape;16;p63"/>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7" name="Google Shape;17;p63"/>
          <p:cNvPicPr preferRelativeResize="0"/>
          <p:nvPr/>
        </p:nvPicPr>
        <p:blipFill rotWithShape="1">
          <a:blip r:embed="rId2">
            <a:alphaModFix/>
          </a:blip>
          <a:srcRect/>
          <a:stretch/>
        </p:blipFill>
        <p:spPr>
          <a:xfrm>
            <a:off x="11324230" y="6360462"/>
            <a:ext cx="601069" cy="318213"/>
          </a:xfrm>
          <a:prstGeom prst="rect">
            <a:avLst/>
          </a:prstGeom>
          <a:noFill/>
          <a:ln>
            <a:noFill/>
          </a:ln>
        </p:spPr>
      </p:pic>
    </p:spTree>
  </p:cSld>
  <p:clrMapOvr>
    <a:masterClrMapping/>
  </p:clrMapOvr>
  <p:extLst>
    <p:ext uri="{DCECCB84-F9BA-43D5-87BE-67443E8EF086}">
      <p15:sldGuideLst xmlns:p15="http://schemas.microsoft.com/office/powerpoint/2012/main">
        <p15:guide id="1" pos="75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line Heading">
  <p:cSld name="2 line Heading">
    <p:spTree>
      <p:nvGrpSpPr>
        <p:cNvPr id="1" name="Shape 18"/>
        <p:cNvGrpSpPr/>
        <p:nvPr/>
      </p:nvGrpSpPr>
      <p:grpSpPr>
        <a:xfrm>
          <a:off x="0" y="0"/>
          <a:ext cx="0" cy="0"/>
          <a:chOff x="0" y="0"/>
          <a:chExt cx="0" cy="0"/>
        </a:xfrm>
      </p:grpSpPr>
      <p:sp>
        <p:nvSpPr>
          <p:cNvPr id="19" name="Google Shape;19;p64"/>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64"/>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21" name="Google Shape;21;p64"/>
          <p:cNvCxnSpPr/>
          <p:nvPr/>
        </p:nvCxnSpPr>
        <p:spPr>
          <a:xfrm>
            <a:off x="342900" y="1184084"/>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22" name="Google Shape;22;p64"/>
          <p:cNvCxnSpPr/>
          <p:nvPr/>
        </p:nvCxnSpPr>
        <p:spPr>
          <a:xfrm>
            <a:off x="369794" y="1184084"/>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23" name="Google Shape;23;p64"/>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4" name="Google Shape;24;p64"/>
          <p:cNvPicPr preferRelativeResize="0"/>
          <p:nvPr/>
        </p:nvPicPr>
        <p:blipFill rotWithShape="1">
          <a:blip r:embed="rId2">
            <a:alphaModFix/>
          </a:blip>
          <a:srcRect/>
          <a:stretch/>
        </p:blipFill>
        <p:spPr>
          <a:xfrm>
            <a:off x="11324230" y="6360462"/>
            <a:ext cx="601069" cy="31821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mpty2">
  <p:cSld name="Empty2">
    <p:spTree>
      <p:nvGrpSpPr>
        <p:cNvPr id="1" name="Shape 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line Heading">
  <p:cSld name="2 line Heading">
    <p:spTree>
      <p:nvGrpSpPr>
        <p:cNvPr id="1" name="Shape 34"/>
        <p:cNvGrpSpPr/>
        <p:nvPr/>
      </p:nvGrpSpPr>
      <p:grpSpPr>
        <a:xfrm>
          <a:off x="0" y="0"/>
          <a:ext cx="0" cy="0"/>
          <a:chOff x="0" y="0"/>
          <a:chExt cx="0" cy="0"/>
        </a:xfrm>
      </p:grpSpPr>
      <p:sp>
        <p:nvSpPr>
          <p:cNvPr id="35" name="Google Shape;35;p35"/>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35"/>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37" name="Google Shape;37;p35"/>
          <p:cNvCxnSpPr/>
          <p:nvPr/>
        </p:nvCxnSpPr>
        <p:spPr>
          <a:xfrm>
            <a:off x="342900" y="1184084"/>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38" name="Google Shape;38;p35"/>
          <p:cNvCxnSpPr/>
          <p:nvPr/>
        </p:nvCxnSpPr>
        <p:spPr>
          <a:xfrm>
            <a:off x="369794" y="1184084"/>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39" name="Google Shape;39;p35"/>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0" name="Google Shape;40;p35"/>
          <p:cNvPicPr preferRelativeResize="0"/>
          <p:nvPr/>
        </p:nvPicPr>
        <p:blipFill rotWithShape="1">
          <a:blip r:embed="rId2">
            <a:alphaModFix/>
          </a:blip>
          <a:srcRect/>
          <a:stretch/>
        </p:blipFill>
        <p:spPr>
          <a:xfrm>
            <a:off x="11324230" y="6360462"/>
            <a:ext cx="601069" cy="31821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93"/>
        <p:cNvGrpSpPr/>
        <p:nvPr/>
      </p:nvGrpSpPr>
      <p:grpSpPr>
        <a:xfrm>
          <a:off x="0" y="0"/>
          <a:ext cx="0" cy="0"/>
          <a:chOff x="0" y="0"/>
          <a:chExt cx="0" cy="0"/>
        </a:xfrm>
      </p:grpSpPr>
      <p:sp>
        <p:nvSpPr>
          <p:cNvPr id="194" name="Google Shape;194;p38"/>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 name="Google Shape;195;p38"/>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196" name="Google Shape;196;p38"/>
          <p:cNvCxnSpPr/>
          <p:nvPr/>
        </p:nvCxnSpPr>
        <p:spPr>
          <a:xfrm>
            <a:off x="342900" y="699890"/>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197" name="Google Shape;197;p38"/>
          <p:cNvCxnSpPr/>
          <p:nvPr/>
        </p:nvCxnSpPr>
        <p:spPr>
          <a:xfrm>
            <a:off x="369794" y="699890"/>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198" name="Google Shape;198;p38"/>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99" name="Google Shape;199;p38"/>
          <p:cNvPicPr preferRelativeResize="0"/>
          <p:nvPr/>
        </p:nvPicPr>
        <p:blipFill rotWithShape="1">
          <a:blip r:embed="rId2">
            <a:alphaModFix/>
          </a:blip>
          <a:srcRect/>
          <a:stretch/>
        </p:blipFill>
        <p:spPr>
          <a:xfrm>
            <a:off x="11324230" y="6360462"/>
            <a:ext cx="601069" cy="318213"/>
          </a:xfrm>
          <a:prstGeom prst="rect">
            <a:avLst/>
          </a:prstGeom>
          <a:noFill/>
          <a:ln>
            <a:noFill/>
          </a:ln>
        </p:spPr>
      </p:pic>
      <p:sp>
        <p:nvSpPr>
          <p:cNvPr id="200" name="Google Shape;200;p38"/>
          <p:cNvSpPr>
            <a:spLocks noGrp="1"/>
          </p:cNvSpPr>
          <p:nvPr>
            <p:ph type="pic" idx="2"/>
          </p:nvPr>
        </p:nvSpPr>
        <p:spPr>
          <a:xfrm>
            <a:off x="234168" y="1131888"/>
            <a:ext cx="3885769" cy="5141912"/>
          </a:xfrm>
          <a:prstGeom prst="rect">
            <a:avLst/>
          </a:prstGeom>
          <a:noFill/>
          <a:ln>
            <a:noFill/>
          </a:ln>
        </p:spPr>
      </p:sp>
      <p:sp>
        <p:nvSpPr>
          <p:cNvPr id="201" name="Google Shape;201;p38"/>
          <p:cNvSpPr txBox="1">
            <a:spLocks noGrp="1"/>
          </p:cNvSpPr>
          <p:nvPr>
            <p:ph type="body" idx="3"/>
          </p:nvPr>
        </p:nvSpPr>
        <p:spPr>
          <a:xfrm>
            <a:off x="4340225" y="1131888"/>
            <a:ext cx="7585075" cy="5141912"/>
          </a:xfrm>
          <a:prstGeom prst="rect">
            <a:avLst/>
          </a:prstGeom>
          <a:noFill/>
          <a:ln>
            <a:noFill/>
          </a:ln>
        </p:spPr>
        <p:txBody>
          <a:bodyPr spcFirstLastPara="1" wrap="square" lIns="0" tIns="45700" rIns="91425" bIns="45700" anchor="t" anchorCtr="0">
            <a:noAutofit/>
          </a:bodyPr>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1_Title and Content 4">
    <p:spTree>
      <p:nvGrpSpPr>
        <p:cNvPr id="1" name="Shape 202"/>
        <p:cNvGrpSpPr/>
        <p:nvPr/>
      </p:nvGrpSpPr>
      <p:grpSpPr>
        <a:xfrm>
          <a:off x="0" y="0"/>
          <a:ext cx="0" cy="0"/>
          <a:chOff x="0" y="0"/>
          <a:chExt cx="0" cy="0"/>
        </a:xfrm>
      </p:grpSpPr>
      <p:sp>
        <p:nvSpPr>
          <p:cNvPr id="203" name="Google Shape;203;p39"/>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4" name="Google Shape;204;p39"/>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205" name="Google Shape;205;p39"/>
          <p:cNvCxnSpPr/>
          <p:nvPr/>
        </p:nvCxnSpPr>
        <p:spPr>
          <a:xfrm>
            <a:off x="342900" y="699890"/>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206" name="Google Shape;206;p39"/>
          <p:cNvCxnSpPr/>
          <p:nvPr/>
        </p:nvCxnSpPr>
        <p:spPr>
          <a:xfrm>
            <a:off x="369794" y="699890"/>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207" name="Google Shape;207;p39"/>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08" name="Google Shape;208;p39"/>
          <p:cNvPicPr preferRelativeResize="0"/>
          <p:nvPr/>
        </p:nvPicPr>
        <p:blipFill rotWithShape="1">
          <a:blip r:embed="rId2">
            <a:alphaModFix/>
          </a:blip>
          <a:srcRect/>
          <a:stretch/>
        </p:blipFill>
        <p:spPr>
          <a:xfrm>
            <a:off x="11324230" y="6360462"/>
            <a:ext cx="601069" cy="318213"/>
          </a:xfrm>
          <a:prstGeom prst="rect">
            <a:avLst/>
          </a:prstGeom>
          <a:noFill/>
          <a:ln>
            <a:noFill/>
          </a:ln>
        </p:spPr>
      </p:pic>
      <p:sp>
        <p:nvSpPr>
          <p:cNvPr id="209" name="Google Shape;209;p39"/>
          <p:cNvSpPr txBox="1">
            <a:spLocks noGrp="1"/>
          </p:cNvSpPr>
          <p:nvPr>
            <p:ph type="body" idx="2"/>
          </p:nvPr>
        </p:nvSpPr>
        <p:spPr>
          <a:xfrm>
            <a:off x="334963" y="1305402"/>
            <a:ext cx="11679936" cy="4934531"/>
          </a:xfrm>
          <a:prstGeom prst="rect">
            <a:avLst/>
          </a:prstGeom>
          <a:noFill/>
          <a:ln>
            <a:noFill/>
          </a:ln>
        </p:spPr>
        <p:txBody>
          <a:bodyPr spcFirstLastPara="1" wrap="square" lIns="0"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0" name="Google Shape;210;p39"/>
          <p:cNvSpPr txBox="1">
            <a:spLocks noGrp="1"/>
          </p:cNvSpPr>
          <p:nvPr>
            <p:ph type="body" idx="3"/>
          </p:nvPr>
        </p:nvSpPr>
        <p:spPr>
          <a:xfrm>
            <a:off x="334963" y="929442"/>
            <a:ext cx="11679936" cy="313731"/>
          </a:xfrm>
          <a:prstGeom prst="rect">
            <a:avLst/>
          </a:prstGeom>
          <a:noFill/>
          <a:ln>
            <a:noFill/>
          </a:ln>
        </p:spPr>
        <p:txBody>
          <a:bodyPr spcFirstLastPara="1" wrap="square" lIns="0"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1_Title and Content 7">
    <p:spTree>
      <p:nvGrpSpPr>
        <p:cNvPr id="1" name="Shape 247"/>
        <p:cNvGrpSpPr/>
        <p:nvPr/>
      </p:nvGrpSpPr>
      <p:grpSpPr>
        <a:xfrm>
          <a:off x="0" y="0"/>
          <a:ext cx="0" cy="0"/>
          <a:chOff x="0" y="0"/>
          <a:chExt cx="0" cy="0"/>
        </a:xfrm>
      </p:grpSpPr>
      <p:sp>
        <p:nvSpPr>
          <p:cNvPr id="248" name="Google Shape;248;p42"/>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9" name="Google Shape;249;p42"/>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250" name="Google Shape;250;p42"/>
          <p:cNvCxnSpPr/>
          <p:nvPr/>
        </p:nvCxnSpPr>
        <p:spPr>
          <a:xfrm>
            <a:off x="342900" y="699890"/>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251" name="Google Shape;251;p42"/>
          <p:cNvCxnSpPr/>
          <p:nvPr/>
        </p:nvCxnSpPr>
        <p:spPr>
          <a:xfrm>
            <a:off x="369794" y="699890"/>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252" name="Google Shape;252;p42"/>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53" name="Google Shape;253;p42"/>
          <p:cNvPicPr preferRelativeResize="0"/>
          <p:nvPr/>
        </p:nvPicPr>
        <p:blipFill rotWithShape="1">
          <a:blip r:embed="rId2">
            <a:alphaModFix/>
          </a:blip>
          <a:srcRect/>
          <a:stretch/>
        </p:blipFill>
        <p:spPr>
          <a:xfrm>
            <a:off x="11324230" y="6360462"/>
            <a:ext cx="601069" cy="318213"/>
          </a:xfrm>
          <a:prstGeom prst="rect">
            <a:avLst/>
          </a:prstGeom>
          <a:noFill/>
          <a:ln>
            <a:noFill/>
          </a:ln>
        </p:spPr>
      </p:pic>
      <p:sp>
        <p:nvSpPr>
          <p:cNvPr id="254" name="Google Shape;254;p42"/>
          <p:cNvSpPr>
            <a:spLocks noGrp="1"/>
          </p:cNvSpPr>
          <p:nvPr>
            <p:ph type="chart" idx="2"/>
          </p:nvPr>
        </p:nvSpPr>
        <p:spPr>
          <a:xfrm>
            <a:off x="6974498" y="1355499"/>
            <a:ext cx="4912702" cy="43542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5" name="Google Shape;255;p42"/>
          <p:cNvSpPr txBox="1">
            <a:spLocks noGrp="1"/>
          </p:cNvSpPr>
          <p:nvPr>
            <p:ph type="body" idx="3"/>
          </p:nvPr>
        </p:nvSpPr>
        <p:spPr>
          <a:xfrm>
            <a:off x="345585" y="1355713"/>
            <a:ext cx="6403558" cy="350255"/>
          </a:xfrm>
          <a:prstGeom prst="rect">
            <a:avLst/>
          </a:prstGeom>
          <a:noFill/>
          <a:ln>
            <a:noFill/>
          </a:ln>
        </p:spPr>
        <p:txBody>
          <a:bodyPr spcFirstLastPara="1" wrap="square" lIns="0"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6" name="Google Shape;256;p42"/>
          <p:cNvSpPr txBox="1">
            <a:spLocks noGrp="1"/>
          </p:cNvSpPr>
          <p:nvPr>
            <p:ph type="body" idx="4"/>
          </p:nvPr>
        </p:nvSpPr>
        <p:spPr>
          <a:xfrm>
            <a:off x="345585" y="1733265"/>
            <a:ext cx="6403558" cy="3983312"/>
          </a:xfrm>
          <a:prstGeom prst="rect">
            <a:avLst/>
          </a:prstGeom>
          <a:noFill/>
          <a:ln>
            <a:noFill/>
          </a:ln>
        </p:spPr>
        <p:txBody>
          <a:bodyPr spcFirstLastPara="1" wrap="square" lIns="0"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7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5" r:id="rId1"/>
    <p:sldLayoutId id="2147483658" r:id="rId2"/>
    <p:sldLayoutId id="2147483659" r:id="rId3"/>
    <p:sldLayoutId id="2147483662" r:id="rId4"/>
    <p:sldLayoutId id="214748368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3D_E701FB96.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8/10/relationships/comments" Target="../comments/modernComment_12F_F3DAA8B.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130_ACE4B6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23_6C7EF105.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18/10/relationships/comments" Target="../comments/modernComment_132_B336E2FC.xml"/><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sahaa63/demand"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2" Type="http://schemas.microsoft.com/office/2018/10/relationships/comments" Target="../comments/modernComment_120_E44FE26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pic>
        <p:nvPicPr>
          <p:cNvPr id="733" name="Google Shape;733;p1"/>
          <p:cNvPicPr preferRelativeResize="0"/>
          <p:nvPr/>
        </p:nvPicPr>
        <p:blipFill rotWithShape="1">
          <a:blip r:embed="rId3">
            <a:alphaModFix/>
          </a:blip>
          <a:srcRect/>
          <a:stretch/>
        </p:blipFill>
        <p:spPr>
          <a:xfrm>
            <a:off x="4909693" y="0"/>
            <a:ext cx="7282304" cy="6857999"/>
          </a:xfrm>
          <a:prstGeom prst="rect">
            <a:avLst/>
          </a:prstGeom>
          <a:noFill/>
          <a:ln>
            <a:noFill/>
          </a:ln>
        </p:spPr>
      </p:pic>
      <p:pic>
        <p:nvPicPr>
          <p:cNvPr id="734" name="Google Shape;734;p1"/>
          <p:cNvPicPr preferRelativeResize="0"/>
          <p:nvPr/>
        </p:nvPicPr>
        <p:blipFill rotWithShape="1">
          <a:blip r:embed="rId4">
            <a:alphaModFix/>
          </a:blip>
          <a:srcRect/>
          <a:stretch/>
        </p:blipFill>
        <p:spPr>
          <a:xfrm>
            <a:off x="0" y="0"/>
            <a:ext cx="6096000" cy="6858000"/>
          </a:xfrm>
          <a:prstGeom prst="rect">
            <a:avLst/>
          </a:prstGeom>
          <a:noFill/>
          <a:ln>
            <a:noFill/>
          </a:ln>
        </p:spPr>
      </p:pic>
      <p:sp>
        <p:nvSpPr>
          <p:cNvPr id="735" name="Google Shape;735;p1"/>
          <p:cNvSpPr txBox="1"/>
          <p:nvPr/>
        </p:nvSpPr>
        <p:spPr>
          <a:xfrm>
            <a:off x="480064" y="4639712"/>
            <a:ext cx="313467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dirty="0">
                <a:solidFill>
                  <a:srgbClr val="262626"/>
                </a:solidFill>
                <a:latin typeface="Calibri"/>
                <a:ea typeface="Calibri"/>
                <a:cs typeface="Calibri"/>
                <a:sym typeface="Calibri"/>
              </a:rPr>
              <a:t>Author Name: </a:t>
            </a:r>
            <a:r>
              <a:rPr lang="en-IN" sz="1600" b="0" i="0" u="none" strike="noStrike" cap="none" dirty="0" err="1">
                <a:solidFill>
                  <a:srgbClr val="262626"/>
                </a:solidFill>
                <a:latin typeface="Calibri"/>
                <a:ea typeface="Calibri"/>
                <a:cs typeface="Calibri"/>
                <a:sym typeface="Calibri"/>
              </a:rPr>
              <a:t>Arkaprova</a:t>
            </a:r>
            <a:r>
              <a:rPr lang="en-IN" sz="1600" b="0" i="0" u="none" strike="noStrike" cap="none" dirty="0">
                <a:solidFill>
                  <a:srgbClr val="262626"/>
                </a:solidFill>
                <a:latin typeface="Calibri"/>
                <a:ea typeface="Calibri"/>
                <a:cs typeface="Calibri"/>
                <a:sym typeface="Calibri"/>
              </a:rPr>
              <a:t> </a:t>
            </a:r>
            <a:r>
              <a:rPr lang="en-IN" sz="1600" b="0" i="0" u="none" strike="noStrike" cap="none" dirty="0" err="1">
                <a:solidFill>
                  <a:srgbClr val="262626"/>
                </a:solidFill>
                <a:latin typeface="Calibri"/>
                <a:ea typeface="Calibri"/>
                <a:cs typeface="Calibri"/>
                <a:sym typeface="Calibri"/>
              </a:rPr>
              <a:t>Saha</a:t>
            </a:r>
            <a:endParaRPr sz="1400" b="0" i="0" u="none" strike="noStrike" cap="none" dirty="0">
              <a:solidFill>
                <a:srgbClr val="000000"/>
              </a:solidFill>
              <a:latin typeface="Arial"/>
              <a:ea typeface="Arial"/>
              <a:cs typeface="Arial"/>
              <a:sym typeface="Arial"/>
            </a:endParaRPr>
          </a:p>
        </p:txBody>
      </p:sp>
      <p:sp>
        <p:nvSpPr>
          <p:cNvPr id="736" name="Google Shape;736;p1"/>
          <p:cNvSpPr txBox="1"/>
          <p:nvPr/>
        </p:nvSpPr>
        <p:spPr>
          <a:xfrm>
            <a:off x="480063" y="5012584"/>
            <a:ext cx="256661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dirty="0">
                <a:solidFill>
                  <a:srgbClr val="262626"/>
                </a:solidFill>
                <a:latin typeface="Calibri"/>
                <a:ea typeface="Calibri"/>
                <a:cs typeface="Calibri"/>
                <a:sym typeface="Calibri"/>
              </a:rPr>
              <a:t>Date: </a:t>
            </a:r>
            <a:r>
              <a:rPr lang="en-IN" sz="1600" dirty="0">
                <a:solidFill>
                  <a:srgbClr val="262626"/>
                </a:solidFill>
                <a:latin typeface="Calibri"/>
                <a:ea typeface="Calibri"/>
                <a:cs typeface="Calibri"/>
                <a:sym typeface="Calibri"/>
              </a:rPr>
              <a:t>7</a:t>
            </a:r>
            <a:r>
              <a:rPr lang="en-IN" sz="1600" b="0" i="0" u="none" strike="noStrike" cap="none" baseline="30000" dirty="0">
                <a:solidFill>
                  <a:srgbClr val="262626"/>
                </a:solidFill>
                <a:latin typeface="Calibri"/>
                <a:ea typeface="Calibri"/>
                <a:cs typeface="Calibri"/>
                <a:sym typeface="Calibri"/>
              </a:rPr>
              <a:t>th</a:t>
            </a:r>
            <a:r>
              <a:rPr lang="en-IN" sz="1600" b="0" i="0" u="none" strike="noStrike" cap="none" dirty="0">
                <a:solidFill>
                  <a:srgbClr val="262626"/>
                </a:solidFill>
                <a:latin typeface="Calibri"/>
                <a:ea typeface="Calibri"/>
                <a:cs typeface="Calibri"/>
                <a:sym typeface="Calibri"/>
              </a:rPr>
              <a:t> Jan 2023</a:t>
            </a:r>
            <a:endParaRPr sz="1400" b="0" i="0" u="none" strike="noStrike" cap="none" dirty="0">
              <a:solidFill>
                <a:srgbClr val="000000"/>
              </a:solidFill>
              <a:latin typeface="Arial"/>
              <a:ea typeface="Arial"/>
              <a:cs typeface="Arial"/>
              <a:sym typeface="Arial"/>
            </a:endParaRPr>
          </a:p>
        </p:txBody>
      </p:sp>
      <p:sp>
        <p:nvSpPr>
          <p:cNvPr id="737" name="Google Shape;737;p1"/>
          <p:cNvSpPr txBox="1"/>
          <p:nvPr/>
        </p:nvSpPr>
        <p:spPr>
          <a:xfrm>
            <a:off x="480063" y="2908901"/>
            <a:ext cx="442963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US" sz="3200" b="1" dirty="0">
                <a:solidFill>
                  <a:schemeClr val="accent1">
                    <a:lumMod val="75000"/>
                  </a:schemeClr>
                </a:solidFill>
              </a:rPr>
              <a:t>Demand Forecasting</a:t>
            </a:r>
            <a:endParaRPr sz="3200" b="1" i="0" u="none" strike="noStrike" cap="none" dirty="0">
              <a:solidFill>
                <a:schemeClr val="accent1">
                  <a:lumMod val="50000"/>
                </a:schemeClr>
              </a:solidFill>
              <a:latin typeface="Arial"/>
              <a:ea typeface="Arial"/>
              <a:cs typeface="Arial"/>
              <a:sym typeface="Arial"/>
            </a:endParaRPr>
          </a:p>
        </p:txBody>
      </p:sp>
      <p:pic>
        <p:nvPicPr>
          <p:cNvPr id="738" name="Google Shape;738;p1" descr="A picture containing object&#10;&#10;Description automatically generated"/>
          <p:cNvPicPr preferRelativeResize="0"/>
          <p:nvPr/>
        </p:nvPicPr>
        <p:blipFill rotWithShape="1">
          <a:blip r:embed="rId5">
            <a:alphaModFix/>
          </a:blip>
          <a:srcRect/>
          <a:stretch/>
        </p:blipFill>
        <p:spPr>
          <a:xfrm>
            <a:off x="1495374" y="1459571"/>
            <a:ext cx="1789005" cy="9882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497981-2693-901C-45D2-25C7F9A7AB7D}"/>
              </a:ext>
            </a:extLst>
          </p:cNvPr>
          <p:cNvSpPr>
            <a:spLocks noGrp="1"/>
          </p:cNvSpPr>
          <p:nvPr>
            <p:ph type="body" idx="1"/>
          </p:nvPr>
        </p:nvSpPr>
        <p:spPr/>
        <p:txBody>
          <a:bodyPr/>
          <a:lstStyle/>
          <a:p>
            <a:r>
              <a:rPr lang="en-US" b="0" dirty="0"/>
              <a:t>Trend according to different categories</a:t>
            </a:r>
          </a:p>
        </p:txBody>
      </p:sp>
      <p:sp>
        <p:nvSpPr>
          <p:cNvPr id="4" name="TextBox 3">
            <a:extLst>
              <a:ext uri="{FF2B5EF4-FFF2-40B4-BE49-F238E27FC236}">
                <a16:creationId xmlns:a16="http://schemas.microsoft.com/office/drawing/2014/main" id="{D91C4766-3A67-0707-CC8E-9AFF7ED780B3}"/>
              </a:ext>
            </a:extLst>
          </p:cNvPr>
          <p:cNvSpPr txBox="1"/>
          <p:nvPr/>
        </p:nvSpPr>
        <p:spPr>
          <a:xfrm>
            <a:off x="2572719" y="3905573"/>
            <a:ext cx="184731" cy="307777"/>
          </a:xfrm>
          <a:prstGeom prst="rect">
            <a:avLst/>
          </a:prstGeom>
          <a:noFill/>
        </p:spPr>
        <p:txBody>
          <a:bodyPr wrap="none" rtlCol="0">
            <a:spAutoFit/>
          </a:bodyPr>
          <a:lstStyle/>
          <a:p>
            <a:endParaRPr lang="en-US"/>
          </a:p>
        </p:txBody>
      </p:sp>
      <p:pic>
        <p:nvPicPr>
          <p:cNvPr id="8" name="Picture 7">
            <a:extLst>
              <a:ext uri="{FF2B5EF4-FFF2-40B4-BE49-F238E27FC236}">
                <a16:creationId xmlns:a16="http://schemas.microsoft.com/office/drawing/2014/main" id="{BEC57086-FD21-480B-0643-50E5FF7561A8}"/>
              </a:ext>
            </a:extLst>
          </p:cNvPr>
          <p:cNvPicPr>
            <a:picLocks noChangeAspect="1"/>
          </p:cNvPicPr>
          <p:nvPr/>
        </p:nvPicPr>
        <p:blipFill>
          <a:blip r:embed="rId2"/>
          <a:stretch>
            <a:fillRect/>
          </a:stretch>
        </p:blipFill>
        <p:spPr>
          <a:xfrm>
            <a:off x="38092" y="1410346"/>
            <a:ext cx="11849398" cy="3998562"/>
          </a:xfrm>
          <a:prstGeom prst="rect">
            <a:avLst/>
          </a:prstGeom>
        </p:spPr>
      </p:pic>
      <p:sp>
        <p:nvSpPr>
          <p:cNvPr id="2" name="TextBox 1">
            <a:extLst>
              <a:ext uri="{FF2B5EF4-FFF2-40B4-BE49-F238E27FC236}">
                <a16:creationId xmlns:a16="http://schemas.microsoft.com/office/drawing/2014/main" id="{862A501A-3447-4444-5287-76083F8B3B9F}"/>
              </a:ext>
            </a:extLst>
          </p:cNvPr>
          <p:cNvSpPr txBox="1"/>
          <p:nvPr/>
        </p:nvSpPr>
        <p:spPr>
          <a:xfrm>
            <a:off x="5237431" y="5902089"/>
            <a:ext cx="1717137" cy="307777"/>
          </a:xfrm>
          <a:prstGeom prst="rect">
            <a:avLst/>
          </a:prstGeom>
          <a:noFill/>
        </p:spPr>
        <p:txBody>
          <a:bodyPr wrap="none" rtlCol="0">
            <a:spAutoFit/>
          </a:bodyPr>
          <a:lstStyle/>
          <a:p>
            <a:r>
              <a:rPr lang="en-US" dirty="0"/>
              <a:t>Region Wise Trend</a:t>
            </a:r>
          </a:p>
        </p:txBody>
      </p:sp>
    </p:spTree>
    <p:extLst>
      <p:ext uri="{BB962C8B-B14F-4D97-AF65-F5344CB8AC3E}">
        <p14:creationId xmlns:p14="http://schemas.microsoft.com/office/powerpoint/2010/main" val="4121453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328F2D-E7E7-C957-D47C-9BCDA903A1E8}"/>
              </a:ext>
            </a:extLst>
          </p:cNvPr>
          <p:cNvSpPr>
            <a:spLocks noGrp="1"/>
          </p:cNvSpPr>
          <p:nvPr>
            <p:ph type="body" idx="1"/>
          </p:nvPr>
        </p:nvSpPr>
        <p:spPr/>
        <p:txBody>
          <a:bodyPr/>
          <a:lstStyle/>
          <a:p>
            <a:r>
              <a:rPr lang="en-US" b="0" dirty="0"/>
              <a:t>Price v/s Number of Orders</a:t>
            </a:r>
          </a:p>
        </p:txBody>
      </p:sp>
      <p:pic>
        <p:nvPicPr>
          <p:cNvPr id="1028" name="Picture 4">
            <a:extLst>
              <a:ext uri="{FF2B5EF4-FFF2-40B4-BE49-F238E27FC236}">
                <a16:creationId xmlns:a16="http://schemas.microsoft.com/office/drawing/2014/main" id="{3A3AE27E-DA00-AEEF-4196-B02905937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64" y="1406364"/>
            <a:ext cx="5063649" cy="35803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2400454-5085-C933-D9D1-682B7C09D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621" y="1472125"/>
            <a:ext cx="5063650" cy="3448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562CFAA-E61E-FE57-628E-A4208F27BAF6}"/>
              </a:ext>
            </a:extLst>
          </p:cNvPr>
          <p:cNvSpPr txBox="1"/>
          <p:nvPr/>
        </p:nvSpPr>
        <p:spPr>
          <a:xfrm>
            <a:off x="1222114" y="5714333"/>
            <a:ext cx="3110147" cy="307777"/>
          </a:xfrm>
          <a:prstGeom prst="rect">
            <a:avLst/>
          </a:prstGeom>
          <a:noFill/>
        </p:spPr>
        <p:txBody>
          <a:bodyPr wrap="none" rtlCol="0">
            <a:spAutoFit/>
          </a:bodyPr>
          <a:lstStyle/>
          <a:p>
            <a:r>
              <a:rPr lang="en-US" dirty="0"/>
              <a:t>Checkout Price vs Number of Orders</a:t>
            </a:r>
          </a:p>
        </p:txBody>
      </p:sp>
      <p:sp>
        <p:nvSpPr>
          <p:cNvPr id="11" name="TextBox 10">
            <a:extLst>
              <a:ext uri="{FF2B5EF4-FFF2-40B4-BE49-F238E27FC236}">
                <a16:creationId xmlns:a16="http://schemas.microsoft.com/office/drawing/2014/main" id="{6E01D708-1167-51DA-4B0E-85371DDFD6C8}"/>
              </a:ext>
            </a:extLst>
          </p:cNvPr>
          <p:cNvSpPr txBox="1"/>
          <p:nvPr/>
        </p:nvSpPr>
        <p:spPr>
          <a:xfrm>
            <a:off x="7670298" y="5714333"/>
            <a:ext cx="2762295" cy="307777"/>
          </a:xfrm>
          <a:prstGeom prst="rect">
            <a:avLst/>
          </a:prstGeom>
          <a:noFill/>
        </p:spPr>
        <p:txBody>
          <a:bodyPr wrap="none" rtlCol="0">
            <a:spAutoFit/>
          </a:bodyPr>
          <a:lstStyle/>
          <a:p>
            <a:r>
              <a:rPr lang="en-US" dirty="0"/>
              <a:t>Base Price vs Number of Orders</a:t>
            </a:r>
          </a:p>
        </p:txBody>
      </p:sp>
    </p:spTree>
    <p:extLst>
      <p:ext uri="{BB962C8B-B14F-4D97-AF65-F5344CB8AC3E}">
        <p14:creationId xmlns:p14="http://schemas.microsoft.com/office/powerpoint/2010/main" val="65347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3184EF-7A7B-C792-392D-CD325EB58229}"/>
              </a:ext>
            </a:extLst>
          </p:cNvPr>
          <p:cNvSpPr>
            <a:spLocks noGrp="1"/>
          </p:cNvSpPr>
          <p:nvPr>
            <p:ph type="body" idx="1"/>
          </p:nvPr>
        </p:nvSpPr>
        <p:spPr/>
        <p:txBody>
          <a:bodyPr/>
          <a:lstStyle/>
          <a:p>
            <a:r>
              <a:rPr lang="en-US" b="0" dirty="0"/>
              <a:t>Visualization of orders, among region, meal </a:t>
            </a:r>
            <a:r>
              <a:rPr lang="en-US" b="0" dirty="0" err="1"/>
              <a:t>catagory</a:t>
            </a:r>
            <a:endParaRPr lang="en-US" b="0" dirty="0"/>
          </a:p>
        </p:txBody>
      </p:sp>
      <p:pic>
        <p:nvPicPr>
          <p:cNvPr id="6" name="Picture 5">
            <a:extLst>
              <a:ext uri="{FF2B5EF4-FFF2-40B4-BE49-F238E27FC236}">
                <a16:creationId xmlns:a16="http://schemas.microsoft.com/office/drawing/2014/main" id="{5D9D18E9-148F-6B4E-E9F6-188EB603F1C6}"/>
              </a:ext>
            </a:extLst>
          </p:cNvPr>
          <p:cNvPicPr>
            <a:picLocks noChangeAspect="1"/>
          </p:cNvPicPr>
          <p:nvPr/>
        </p:nvPicPr>
        <p:blipFill>
          <a:blip r:embed="rId2"/>
          <a:stretch>
            <a:fillRect/>
          </a:stretch>
        </p:blipFill>
        <p:spPr>
          <a:xfrm>
            <a:off x="1446790" y="792639"/>
            <a:ext cx="4115811" cy="2425501"/>
          </a:xfrm>
          <a:prstGeom prst="rect">
            <a:avLst/>
          </a:prstGeom>
        </p:spPr>
      </p:pic>
      <p:pic>
        <p:nvPicPr>
          <p:cNvPr id="7" name="Picture 6">
            <a:extLst>
              <a:ext uri="{FF2B5EF4-FFF2-40B4-BE49-F238E27FC236}">
                <a16:creationId xmlns:a16="http://schemas.microsoft.com/office/drawing/2014/main" id="{CAE803A4-3A2F-DA9C-FF9A-A42DFB185202}"/>
              </a:ext>
            </a:extLst>
          </p:cNvPr>
          <p:cNvPicPr>
            <a:picLocks noChangeAspect="1"/>
          </p:cNvPicPr>
          <p:nvPr/>
        </p:nvPicPr>
        <p:blipFill>
          <a:blip r:embed="rId3"/>
          <a:stretch>
            <a:fillRect/>
          </a:stretch>
        </p:blipFill>
        <p:spPr>
          <a:xfrm>
            <a:off x="3724690" y="3818883"/>
            <a:ext cx="4384812" cy="2457260"/>
          </a:xfrm>
          <a:prstGeom prst="rect">
            <a:avLst/>
          </a:prstGeom>
        </p:spPr>
      </p:pic>
      <p:pic>
        <p:nvPicPr>
          <p:cNvPr id="8" name="Picture 7">
            <a:extLst>
              <a:ext uri="{FF2B5EF4-FFF2-40B4-BE49-F238E27FC236}">
                <a16:creationId xmlns:a16="http://schemas.microsoft.com/office/drawing/2014/main" id="{CFB68040-EDCD-D79D-76B2-7D9DD6FFF189}"/>
              </a:ext>
            </a:extLst>
          </p:cNvPr>
          <p:cNvPicPr>
            <a:picLocks noChangeAspect="1"/>
          </p:cNvPicPr>
          <p:nvPr/>
        </p:nvPicPr>
        <p:blipFill>
          <a:blip r:embed="rId4"/>
          <a:stretch>
            <a:fillRect/>
          </a:stretch>
        </p:blipFill>
        <p:spPr>
          <a:xfrm>
            <a:off x="7434469" y="792639"/>
            <a:ext cx="4115810" cy="2509501"/>
          </a:xfrm>
          <a:prstGeom prst="rect">
            <a:avLst/>
          </a:prstGeom>
        </p:spPr>
      </p:pic>
      <p:sp>
        <p:nvSpPr>
          <p:cNvPr id="9" name="TextBox 8">
            <a:extLst>
              <a:ext uri="{FF2B5EF4-FFF2-40B4-BE49-F238E27FC236}">
                <a16:creationId xmlns:a16="http://schemas.microsoft.com/office/drawing/2014/main" id="{B41B759C-993B-D620-6712-BC27E0C4BF9B}"/>
              </a:ext>
            </a:extLst>
          </p:cNvPr>
          <p:cNvSpPr txBox="1"/>
          <p:nvPr/>
        </p:nvSpPr>
        <p:spPr>
          <a:xfrm>
            <a:off x="2244406" y="3500831"/>
            <a:ext cx="2162772" cy="246221"/>
          </a:xfrm>
          <a:prstGeom prst="rect">
            <a:avLst/>
          </a:prstGeom>
          <a:noFill/>
        </p:spPr>
        <p:txBody>
          <a:bodyPr wrap="none" rtlCol="0">
            <a:spAutoFit/>
          </a:bodyPr>
          <a:lstStyle/>
          <a:p>
            <a:r>
              <a:rPr lang="en-US" sz="1000" dirty="0"/>
              <a:t>Region wise total number of orders</a:t>
            </a:r>
          </a:p>
        </p:txBody>
      </p:sp>
      <p:sp>
        <p:nvSpPr>
          <p:cNvPr id="10" name="TextBox 9">
            <a:extLst>
              <a:ext uri="{FF2B5EF4-FFF2-40B4-BE49-F238E27FC236}">
                <a16:creationId xmlns:a16="http://schemas.microsoft.com/office/drawing/2014/main" id="{79518C13-AACC-EE5A-E58E-9B782C865380}"/>
              </a:ext>
            </a:extLst>
          </p:cNvPr>
          <p:cNvSpPr txBox="1"/>
          <p:nvPr/>
        </p:nvSpPr>
        <p:spPr>
          <a:xfrm>
            <a:off x="8491939" y="3500830"/>
            <a:ext cx="2000869" cy="246221"/>
          </a:xfrm>
          <a:prstGeom prst="rect">
            <a:avLst/>
          </a:prstGeom>
          <a:noFill/>
        </p:spPr>
        <p:txBody>
          <a:bodyPr wrap="none" rtlCol="0">
            <a:spAutoFit/>
          </a:bodyPr>
          <a:lstStyle/>
          <a:p>
            <a:r>
              <a:rPr lang="en-US" sz="1000" dirty="0"/>
              <a:t>Category wise number of orders</a:t>
            </a:r>
          </a:p>
        </p:txBody>
      </p:sp>
      <p:sp>
        <p:nvSpPr>
          <p:cNvPr id="11" name="TextBox 10">
            <a:extLst>
              <a:ext uri="{FF2B5EF4-FFF2-40B4-BE49-F238E27FC236}">
                <a16:creationId xmlns:a16="http://schemas.microsoft.com/office/drawing/2014/main" id="{15D4C9E2-069A-4DCD-D9BC-5D174CF6FFC7}"/>
              </a:ext>
            </a:extLst>
          </p:cNvPr>
          <p:cNvSpPr txBox="1"/>
          <p:nvPr/>
        </p:nvSpPr>
        <p:spPr>
          <a:xfrm>
            <a:off x="4566405" y="6399607"/>
            <a:ext cx="1980029" cy="246221"/>
          </a:xfrm>
          <a:prstGeom prst="rect">
            <a:avLst/>
          </a:prstGeom>
          <a:noFill/>
        </p:spPr>
        <p:txBody>
          <a:bodyPr wrap="none" rtlCol="0">
            <a:spAutoFit/>
          </a:bodyPr>
          <a:lstStyle/>
          <a:p>
            <a:r>
              <a:rPr lang="en-US" sz="1000" dirty="0"/>
              <a:t>City wise total number of orders</a:t>
            </a:r>
          </a:p>
        </p:txBody>
      </p:sp>
    </p:spTree>
    <p:extLst>
      <p:ext uri="{BB962C8B-B14F-4D97-AF65-F5344CB8AC3E}">
        <p14:creationId xmlns:p14="http://schemas.microsoft.com/office/powerpoint/2010/main" val="1927043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3184EF-7A7B-C792-392D-CD325EB58229}"/>
              </a:ext>
            </a:extLst>
          </p:cNvPr>
          <p:cNvSpPr>
            <a:spLocks noGrp="1"/>
          </p:cNvSpPr>
          <p:nvPr>
            <p:ph type="body" idx="1"/>
          </p:nvPr>
        </p:nvSpPr>
        <p:spPr/>
        <p:txBody>
          <a:bodyPr/>
          <a:lstStyle/>
          <a:p>
            <a:r>
              <a:rPr lang="en-US" b="0" dirty="0"/>
              <a:t>Checking Stationarity</a:t>
            </a:r>
          </a:p>
        </p:txBody>
      </p:sp>
      <p:pic>
        <p:nvPicPr>
          <p:cNvPr id="3" name="Picture 2">
            <a:extLst>
              <a:ext uri="{FF2B5EF4-FFF2-40B4-BE49-F238E27FC236}">
                <a16:creationId xmlns:a16="http://schemas.microsoft.com/office/drawing/2014/main" id="{3E978CBA-103E-A7CC-99BF-1E484BC6C4EE}"/>
              </a:ext>
            </a:extLst>
          </p:cNvPr>
          <p:cNvPicPr>
            <a:picLocks noChangeAspect="1"/>
          </p:cNvPicPr>
          <p:nvPr/>
        </p:nvPicPr>
        <p:blipFill>
          <a:blip r:embed="rId2"/>
          <a:stretch>
            <a:fillRect/>
          </a:stretch>
        </p:blipFill>
        <p:spPr>
          <a:xfrm>
            <a:off x="1315278" y="1699715"/>
            <a:ext cx="4080070" cy="2707808"/>
          </a:xfrm>
          <a:prstGeom prst="rect">
            <a:avLst/>
          </a:prstGeom>
        </p:spPr>
      </p:pic>
      <p:pic>
        <p:nvPicPr>
          <p:cNvPr id="4" name="Picture 3">
            <a:extLst>
              <a:ext uri="{FF2B5EF4-FFF2-40B4-BE49-F238E27FC236}">
                <a16:creationId xmlns:a16="http://schemas.microsoft.com/office/drawing/2014/main" id="{FB12780E-8189-B47A-74BB-672300F3F7EF}"/>
              </a:ext>
            </a:extLst>
          </p:cNvPr>
          <p:cNvPicPr>
            <a:picLocks noChangeAspect="1"/>
          </p:cNvPicPr>
          <p:nvPr/>
        </p:nvPicPr>
        <p:blipFill>
          <a:blip r:embed="rId3"/>
          <a:stretch>
            <a:fillRect/>
          </a:stretch>
        </p:blipFill>
        <p:spPr>
          <a:xfrm>
            <a:off x="7845230" y="1699715"/>
            <a:ext cx="4080070" cy="2707808"/>
          </a:xfrm>
          <a:prstGeom prst="rect">
            <a:avLst/>
          </a:prstGeom>
        </p:spPr>
      </p:pic>
      <p:sp>
        <p:nvSpPr>
          <p:cNvPr id="5" name="TextBox 4">
            <a:extLst>
              <a:ext uri="{FF2B5EF4-FFF2-40B4-BE49-F238E27FC236}">
                <a16:creationId xmlns:a16="http://schemas.microsoft.com/office/drawing/2014/main" id="{412180A8-3FF4-9787-C0DD-1CEDA012D3BA}"/>
              </a:ext>
            </a:extLst>
          </p:cNvPr>
          <p:cNvSpPr txBox="1"/>
          <p:nvPr/>
        </p:nvSpPr>
        <p:spPr>
          <a:xfrm>
            <a:off x="2693504" y="5019261"/>
            <a:ext cx="1023037" cy="307777"/>
          </a:xfrm>
          <a:prstGeom prst="rect">
            <a:avLst/>
          </a:prstGeom>
          <a:noFill/>
        </p:spPr>
        <p:txBody>
          <a:bodyPr wrap="none" rtlCol="0">
            <a:spAutoFit/>
          </a:bodyPr>
          <a:lstStyle/>
          <a:p>
            <a:r>
              <a:rPr lang="en-US" dirty="0"/>
              <a:t>PACF Plot</a:t>
            </a:r>
          </a:p>
        </p:txBody>
      </p:sp>
      <p:sp>
        <p:nvSpPr>
          <p:cNvPr id="12" name="TextBox 11">
            <a:extLst>
              <a:ext uri="{FF2B5EF4-FFF2-40B4-BE49-F238E27FC236}">
                <a16:creationId xmlns:a16="http://schemas.microsoft.com/office/drawing/2014/main" id="{98CB3A53-AA7F-F577-B341-F5ED96213E37}"/>
              </a:ext>
            </a:extLst>
          </p:cNvPr>
          <p:cNvSpPr txBox="1"/>
          <p:nvPr/>
        </p:nvSpPr>
        <p:spPr>
          <a:xfrm>
            <a:off x="9433859" y="5019261"/>
            <a:ext cx="902811" cy="307777"/>
          </a:xfrm>
          <a:prstGeom prst="rect">
            <a:avLst/>
          </a:prstGeom>
          <a:noFill/>
        </p:spPr>
        <p:txBody>
          <a:bodyPr wrap="none" rtlCol="0">
            <a:spAutoFit/>
          </a:bodyPr>
          <a:lstStyle/>
          <a:p>
            <a:r>
              <a:rPr lang="en-US" dirty="0"/>
              <a:t>ACF Plot</a:t>
            </a:r>
          </a:p>
        </p:txBody>
      </p:sp>
      <p:sp>
        <p:nvSpPr>
          <p:cNvPr id="13" name="TextBox 12">
            <a:extLst>
              <a:ext uri="{FF2B5EF4-FFF2-40B4-BE49-F238E27FC236}">
                <a16:creationId xmlns:a16="http://schemas.microsoft.com/office/drawing/2014/main" id="{EDFBBED0-E4FA-2743-D0B9-6C000C43F0D3}"/>
              </a:ext>
            </a:extLst>
          </p:cNvPr>
          <p:cNvSpPr txBox="1"/>
          <p:nvPr/>
        </p:nvSpPr>
        <p:spPr>
          <a:xfrm>
            <a:off x="1734068" y="5938776"/>
            <a:ext cx="8723863" cy="276999"/>
          </a:xfrm>
          <a:prstGeom prst="rect">
            <a:avLst/>
          </a:prstGeom>
          <a:noFill/>
        </p:spPr>
        <p:txBody>
          <a:bodyPr wrap="none" rtlCol="0">
            <a:spAutoFit/>
          </a:bodyPr>
          <a:lstStyle/>
          <a:p>
            <a:pPr marL="171450" indent="-171450">
              <a:buFont typeface="Arial" panose="020B0604020202020204" pitchFamily="34" charset="0"/>
              <a:buChar char="•"/>
            </a:pPr>
            <a:r>
              <a:rPr lang="en-US" sz="1200" dirty="0"/>
              <a:t>Note from the ACF and PACF plot that there are no consecutive peaks after 1, indicating there is no severe non-stationarity</a:t>
            </a:r>
          </a:p>
        </p:txBody>
      </p:sp>
    </p:spTree>
    <p:extLst>
      <p:ext uri="{BB962C8B-B14F-4D97-AF65-F5344CB8AC3E}">
        <p14:creationId xmlns:p14="http://schemas.microsoft.com/office/powerpoint/2010/main" val="60996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3184EF-7A7B-C792-392D-CD325EB58229}"/>
              </a:ext>
            </a:extLst>
          </p:cNvPr>
          <p:cNvSpPr>
            <a:spLocks noGrp="1"/>
          </p:cNvSpPr>
          <p:nvPr>
            <p:ph type="body" idx="1"/>
          </p:nvPr>
        </p:nvSpPr>
        <p:spPr/>
        <p:txBody>
          <a:bodyPr/>
          <a:lstStyle/>
          <a:p>
            <a:r>
              <a:rPr lang="en-US" b="0" dirty="0"/>
              <a:t>Correlation b/w Regressors</a:t>
            </a:r>
          </a:p>
        </p:txBody>
      </p:sp>
      <p:sp>
        <p:nvSpPr>
          <p:cNvPr id="5" name="TextBox 4">
            <a:extLst>
              <a:ext uri="{FF2B5EF4-FFF2-40B4-BE49-F238E27FC236}">
                <a16:creationId xmlns:a16="http://schemas.microsoft.com/office/drawing/2014/main" id="{412180A8-3FF4-9787-C0DD-1CEDA012D3BA}"/>
              </a:ext>
            </a:extLst>
          </p:cNvPr>
          <p:cNvSpPr txBox="1"/>
          <p:nvPr/>
        </p:nvSpPr>
        <p:spPr>
          <a:xfrm>
            <a:off x="2693504" y="5019261"/>
            <a:ext cx="1935145" cy="307777"/>
          </a:xfrm>
          <a:prstGeom prst="rect">
            <a:avLst/>
          </a:prstGeom>
          <a:noFill/>
        </p:spPr>
        <p:txBody>
          <a:bodyPr wrap="none" rtlCol="0">
            <a:spAutoFit/>
          </a:bodyPr>
          <a:lstStyle/>
          <a:p>
            <a:r>
              <a:rPr lang="en-US" dirty="0"/>
              <a:t>Heatmap for variables</a:t>
            </a:r>
          </a:p>
        </p:txBody>
      </p:sp>
      <p:sp>
        <p:nvSpPr>
          <p:cNvPr id="12" name="TextBox 11">
            <a:extLst>
              <a:ext uri="{FF2B5EF4-FFF2-40B4-BE49-F238E27FC236}">
                <a16:creationId xmlns:a16="http://schemas.microsoft.com/office/drawing/2014/main" id="{98CB3A53-AA7F-F577-B341-F5ED96213E37}"/>
              </a:ext>
            </a:extLst>
          </p:cNvPr>
          <p:cNvSpPr txBox="1"/>
          <p:nvPr/>
        </p:nvSpPr>
        <p:spPr>
          <a:xfrm>
            <a:off x="7097361" y="5019261"/>
            <a:ext cx="3437159" cy="307777"/>
          </a:xfrm>
          <a:prstGeom prst="rect">
            <a:avLst/>
          </a:prstGeom>
          <a:noFill/>
        </p:spPr>
        <p:txBody>
          <a:bodyPr wrap="none" rtlCol="0">
            <a:spAutoFit/>
          </a:bodyPr>
          <a:lstStyle/>
          <a:p>
            <a:r>
              <a:rPr lang="en-US" dirty="0"/>
              <a:t>Heatmap after applying dummy variables</a:t>
            </a:r>
          </a:p>
        </p:txBody>
      </p:sp>
      <p:sp>
        <p:nvSpPr>
          <p:cNvPr id="13" name="TextBox 12">
            <a:extLst>
              <a:ext uri="{FF2B5EF4-FFF2-40B4-BE49-F238E27FC236}">
                <a16:creationId xmlns:a16="http://schemas.microsoft.com/office/drawing/2014/main" id="{EDFBBED0-E4FA-2743-D0B9-6C000C43F0D3}"/>
              </a:ext>
            </a:extLst>
          </p:cNvPr>
          <p:cNvSpPr txBox="1"/>
          <p:nvPr/>
        </p:nvSpPr>
        <p:spPr>
          <a:xfrm>
            <a:off x="1734068" y="5938776"/>
            <a:ext cx="8723863" cy="276999"/>
          </a:xfrm>
          <a:prstGeom prst="rect">
            <a:avLst/>
          </a:prstGeom>
          <a:noFill/>
        </p:spPr>
        <p:txBody>
          <a:bodyPr wrap="none" rtlCol="0">
            <a:spAutoFit/>
          </a:bodyPr>
          <a:lstStyle/>
          <a:p>
            <a:pPr marL="171450" indent="-171450">
              <a:buFont typeface="Arial" panose="020B0604020202020204" pitchFamily="34" charset="0"/>
              <a:buChar char="•"/>
            </a:pPr>
            <a:r>
              <a:rPr lang="en-US" sz="1200" dirty="0"/>
              <a:t>Note from the ACF and PACF plot that there are no consecutive peaks after 1, indicating there is no severe non-stationarity</a:t>
            </a:r>
          </a:p>
        </p:txBody>
      </p:sp>
      <p:pic>
        <p:nvPicPr>
          <p:cNvPr id="6" name="Picture 5">
            <a:extLst>
              <a:ext uri="{FF2B5EF4-FFF2-40B4-BE49-F238E27FC236}">
                <a16:creationId xmlns:a16="http://schemas.microsoft.com/office/drawing/2014/main" id="{6435843F-D8DA-9551-F7BA-2CA0D0E1396B}"/>
              </a:ext>
            </a:extLst>
          </p:cNvPr>
          <p:cNvPicPr>
            <a:picLocks noChangeAspect="1"/>
          </p:cNvPicPr>
          <p:nvPr/>
        </p:nvPicPr>
        <p:blipFill>
          <a:blip r:embed="rId2"/>
          <a:stretch>
            <a:fillRect/>
          </a:stretch>
        </p:blipFill>
        <p:spPr>
          <a:xfrm>
            <a:off x="1294256" y="1405414"/>
            <a:ext cx="3496141" cy="2733261"/>
          </a:xfrm>
          <a:prstGeom prst="rect">
            <a:avLst/>
          </a:prstGeom>
        </p:spPr>
      </p:pic>
      <p:pic>
        <p:nvPicPr>
          <p:cNvPr id="7" name="Picture 6">
            <a:extLst>
              <a:ext uri="{FF2B5EF4-FFF2-40B4-BE49-F238E27FC236}">
                <a16:creationId xmlns:a16="http://schemas.microsoft.com/office/drawing/2014/main" id="{83D234CA-D9E8-E3B2-BE0D-7B817AC7A565}"/>
              </a:ext>
            </a:extLst>
          </p:cNvPr>
          <p:cNvPicPr>
            <a:picLocks noChangeAspect="1"/>
          </p:cNvPicPr>
          <p:nvPr/>
        </p:nvPicPr>
        <p:blipFill>
          <a:blip r:embed="rId3"/>
          <a:stretch>
            <a:fillRect/>
          </a:stretch>
        </p:blipFill>
        <p:spPr>
          <a:xfrm>
            <a:off x="6095999" y="950970"/>
            <a:ext cx="5439885" cy="3952791"/>
          </a:xfrm>
          <a:prstGeom prst="rect">
            <a:avLst/>
          </a:prstGeom>
        </p:spPr>
      </p:pic>
    </p:spTree>
    <p:extLst>
      <p:ext uri="{BB962C8B-B14F-4D97-AF65-F5344CB8AC3E}">
        <p14:creationId xmlns:p14="http://schemas.microsoft.com/office/powerpoint/2010/main" val="234983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B3CA0A-E50E-7074-DAFF-9F6440E26088}"/>
              </a:ext>
            </a:extLst>
          </p:cNvPr>
          <p:cNvSpPr>
            <a:spLocks noGrp="1"/>
          </p:cNvSpPr>
          <p:nvPr>
            <p:ph type="body" idx="1"/>
          </p:nvPr>
        </p:nvSpPr>
        <p:spPr/>
        <p:txBody>
          <a:bodyPr/>
          <a:lstStyle/>
          <a:p>
            <a:r>
              <a:rPr lang="en-US" b="0" dirty="0"/>
              <a:t>Time Series Models on weekly aggregated data</a:t>
            </a:r>
          </a:p>
          <a:p>
            <a:endParaRPr lang="en-US" dirty="0"/>
          </a:p>
        </p:txBody>
      </p:sp>
      <p:graphicFrame>
        <p:nvGraphicFramePr>
          <p:cNvPr id="3" name="Table 3">
            <a:extLst>
              <a:ext uri="{FF2B5EF4-FFF2-40B4-BE49-F238E27FC236}">
                <a16:creationId xmlns:a16="http://schemas.microsoft.com/office/drawing/2014/main" id="{B014A530-8FD2-876F-C187-22305A4F987F}"/>
              </a:ext>
            </a:extLst>
          </p:cNvPr>
          <p:cNvGraphicFramePr>
            <a:graphicFrameLocks noGrp="1"/>
          </p:cNvGraphicFramePr>
          <p:nvPr>
            <p:extLst>
              <p:ext uri="{D42A27DB-BD31-4B8C-83A1-F6EECF244321}">
                <p14:modId xmlns:p14="http://schemas.microsoft.com/office/powerpoint/2010/main" val="4182397820"/>
              </p:ext>
            </p:extLst>
          </p:nvPr>
        </p:nvGraphicFramePr>
        <p:xfrm>
          <a:off x="1336813" y="1299884"/>
          <a:ext cx="9874525" cy="1844630"/>
        </p:xfrm>
        <a:graphic>
          <a:graphicData uri="http://schemas.openxmlformats.org/drawingml/2006/table">
            <a:tbl>
              <a:tblPr firstRow="1" bandRow="1">
                <a:tableStyleId>{7DF18680-E054-41AD-8BC1-D1AEF772440D}</a:tableStyleId>
              </a:tblPr>
              <a:tblGrid>
                <a:gridCol w="895450">
                  <a:extLst>
                    <a:ext uri="{9D8B030D-6E8A-4147-A177-3AD203B41FA5}">
                      <a16:colId xmlns:a16="http://schemas.microsoft.com/office/drawing/2014/main" val="2850599810"/>
                    </a:ext>
                  </a:extLst>
                </a:gridCol>
                <a:gridCol w="3735819">
                  <a:extLst>
                    <a:ext uri="{9D8B030D-6E8A-4147-A177-3AD203B41FA5}">
                      <a16:colId xmlns:a16="http://schemas.microsoft.com/office/drawing/2014/main" val="2777497989"/>
                    </a:ext>
                  </a:extLst>
                </a:gridCol>
                <a:gridCol w="2621628">
                  <a:extLst>
                    <a:ext uri="{9D8B030D-6E8A-4147-A177-3AD203B41FA5}">
                      <a16:colId xmlns:a16="http://schemas.microsoft.com/office/drawing/2014/main" val="3983153953"/>
                    </a:ext>
                  </a:extLst>
                </a:gridCol>
                <a:gridCol w="2621628">
                  <a:extLst>
                    <a:ext uri="{9D8B030D-6E8A-4147-A177-3AD203B41FA5}">
                      <a16:colId xmlns:a16="http://schemas.microsoft.com/office/drawing/2014/main" val="910133341"/>
                    </a:ext>
                  </a:extLst>
                </a:gridCol>
              </a:tblGrid>
              <a:tr h="354950">
                <a:tc>
                  <a:txBody>
                    <a:bodyPr/>
                    <a:lstStyle/>
                    <a:p>
                      <a:r>
                        <a:rPr lang="en-US" dirty="0"/>
                        <a:t>Index</a:t>
                      </a:r>
                    </a:p>
                  </a:txBody>
                  <a:tcPr/>
                </a:tc>
                <a:tc>
                  <a:txBody>
                    <a:bodyPr/>
                    <a:lstStyle/>
                    <a:p>
                      <a:r>
                        <a:rPr lang="en-US" dirty="0"/>
                        <a:t>TS Model</a:t>
                      </a:r>
                    </a:p>
                  </a:txBody>
                  <a:tcPr/>
                </a:tc>
                <a:tc>
                  <a:txBody>
                    <a:bodyPr/>
                    <a:lstStyle/>
                    <a:p>
                      <a:r>
                        <a:rPr lang="en-US" dirty="0"/>
                        <a:t>R</a:t>
                      </a:r>
                      <a:r>
                        <a:rPr lang="en-US" baseline="30000" dirty="0"/>
                        <a:t>2</a:t>
                      </a:r>
                      <a:endParaRPr lang="en-US" dirty="0"/>
                    </a:p>
                  </a:txBody>
                  <a:tcPr/>
                </a:tc>
                <a:tc>
                  <a:txBody>
                    <a:bodyPr/>
                    <a:lstStyle/>
                    <a:p>
                      <a:r>
                        <a:rPr lang="en-US" dirty="0"/>
                        <a:t>MAPE</a:t>
                      </a:r>
                    </a:p>
                  </a:txBody>
                  <a:tcPr/>
                </a:tc>
                <a:extLst>
                  <a:ext uri="{0D108BD9-81ED-4DB2-BD59-A6C34878D82A}">
                    <a16:rowId xmlns:a16="http://schemas.microsoft.com/office/drawing/2014/main" val="2248433950"/>
                  </a:ext>
                </a:extLst>
              </a:tr>
              <a:tr h="354950">
                <a:tc>
                  <a:txBody>
                    <a:bodyPr/>
                    <a:lstStyle/>
                    <a:p>
                      <a:r>
                        <a:rPr lang="en-US" dirty="0"/>
                        <a:t>1</a:t>
                      </a:r>
                    </a:p>
                  </a:txBody>
                  <a:tcPr/>
                </a:tc>
                <a:tc>
                  <a:txBody>
                    <a:bodyPr/>
                    <a:lstStyle/>
                    <a:p>
                      <a:r>
                        <a:rPr lang="en-US" dirty="0"/>
                        <a:t>Vector ARIMA</a:t>
                      </a:r>
                    </a:p>
                  </a:txBody>
                  <a:tcPr/>
                </a:tc>
                <a:tc>
                  <a:txBody>
                    <a:bodyPr/>
                    <a:lstStyle/>
                    <a:p>
                      <a:r>
                        <a:rPr lang="en-US" dirty="0"/>
                        <a:t>-0.001</a:t>
                      </a:r>
                    </a:p>
                  </a:txBody>
                  <a:tcPr/>
                </a:tc>
                <a:tc>
                  <a:txBody>
                    <a:bodyPr/>
                    <a:lstStyle/>
                    <a:p>
                      <a:r>
                        <a:rPr lang="en-US" dirty="0"/>
                        <a:t>30.99</a:t>
                      </a:r>
                    </a:p>
                  </a:txBody>
                  <a:tcPr/>
                </a:tc>
                <a:extLst>
                  <a:ext uri="{0D108BD9-81ED-4DB2-BD59-A6C34878D82A}">
                    <a16:rowId xmlns:a16="http://schemas.microsoft.com/office/drawing/2014/main" val="1789968191"/>
                  </a:ext>
                </a:extLst>
              </a:tr>
              <a:tr h="354950">
                <a:tc>
                  <a:txBody>
                    <a:bodyPr/>
                    <a:lstStyle/>
                    <a:p>
                      <a:r>
                        <a:rPr lang="en-US" dirty="0"/>
                        <a:t>2</a:t>
                      </a:r>
                    </a:p>
                  </a:txBody>
                  <a:tcPr/>
                </a:tc>
                <a:tc>
                  <a:txBody>
                    <a:bodyPr/>
                    <a:lstStyle/>
                    <a:p>
                      <a:r>
                        <a:rPr lang="en-US" dirty="0"/>
                        <a:t>VARMAX (Using Exogenous Variables)</a:t>
                      </a:r>
                    </a:p>
                  </a:txBody>
                  <a:tcPr/>
                </a:tc>
                <a:tc>
                  <a:txBody>
                    <a:bodyPr/>
                    <a:lstStyle/>
                    <a:p>
                      <a:r>
                        <a:rPr lang="en-US" dirty="0"/>
                        <a:t>-6.706</a:t>
                      </a:r>
                    </a:p>
                  </a:txBody>
                  <a:tcPr/>
                </a:tc>
                <a:tc>
                  <a:txBody>
                    <a:bodyPr/>
                    <a:lstStyle/>
                    <a:p>
                      <a:r>
                        <a:rPr lang="en-US" dirty="0"/>
                        <a:t>25.70</a:t>
                      </a:r>
                    </a:p>
                  </a:txBody>
                  <a:tcPr/>
                </a:tc>
                <a:extLst>
                  <a:ext uri="{0D108BD9-81ED-4DB2-BD59-A6C34878D82A}">
                    <a16:rowId xmlns:a16="http://schemas.microsoft.com/office/drawing/2014/main" val="1482820245"/>
                  </a:ext>
                </a:extLst>
              </a:tr>
              <a:tr h="77978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VARMAX (Using Exogenous Variables and dropping regressors with high correlation)</a:t>
                      </a:r>
                    </a:p>
                  </a:txBody>
                  <a:tcPr/>
                </a:tc>
                <a:tc>
                  <a:txBody>
                    <a:bodyPr/>
                    <a:lstStyle/>
                    <a:p>
                      <a:r>
                        <a:rPr lang="en-US" dirty="0"/>
                        <a:t>-5.67</a:t>
                      </a:r>
                    </a:p>
                  </a:txBody>
                  <a:tcPr/>
                </a:tc>
                <a:tc>
                  <a:txBody>
                    <a:bodyPr/>
                    <a:lstStyle/>
                    <a:p>
                      <a:r>
                        <a:rPr lang="en-US" dirty="0"/>
                        <a:t>23.47</a:t>
                      </a:r>
                    </a:p>
                  </a:txBody>
                  <a:tcPr/>
                </a:tc>
                <a:extLst>
                  <a:ext uri="{0D108BD9-81ED-4DB2-BD59-A6C34878D82A}">
                    <a16:rowId xmlns:a16="http://schemas.microsoft.com/office/drawing/2014/main" val="1666579276"/>
                  </a:ext>
                </a:extLst>
              </a:tr>
            </a:tbl>
          </a:graphicData>
        </a:graphic>
      </p:graphicFrame>
      <p:pic>
        <p:nvPicPr>
          <p:cNvPr id="5" name="Picture 4">
            <a:extLst>
              <a:ext uri="{FF2B5EF4-FFF2-40B4-BE49-F238E27FC236}">
                <a16:creationId xmlns:a16="http://schemas.microsoft.com/office/drawing/2014/main" id="{182063A1-6444-FD08-3EC5-F98E7BC1683D}"/>
              </a:ext>
            </a:extLst>
          </p:cNvPr>
          <p:cNvPicPr>
            <a:picLocks noChangeAspect="1"/>
          </p:cNvPicPr>
          <p:nvPr/>
        </p:nvPicPr>
        <p:blipFill>
          <a:blip r:embed="rId4"/>
          <a:stretch>
            <a:fillRect/>
          </a:stretch>
        </p:blipFill>
        <p:spPr>
          <a:xfrm>
            <a:off x="1108213" y="3650338"/>
            <a:ext cx="3060000" cy="1907778"/>
          </a:xfrm>
          <a:prstGeom prst="rect">
            <a:avLst/>
          </a:prstGeom>
        </p:spPr>
      </p:pic>
      <p:pic>
        <p:nvPicPr>
          <p:cNvPr id="6" name="Picture 5">
            <a:extLst>
              <a:ext uri="{FF2B5EF4-FFF2-40B4-BE49-F238E27FC236}">
                <a16:creationId xmlns:a16="http://schemas.microsoft.com/office/drawing/2014/main" id="{6C3A87FF-F987-FC18-56BB-89532E0A50AC}"/>
              </a:ext>
            </a:extLst>
          </p:cNvPr>
          <p:cNvPicPr>
            <a:picLocks noChangeAspect="1"/>
          </p:cNvPicPr>
          <p:nvPr/>
        </p:nvPicPr>
        <p:blipFill>
          <a:blip r:embed="rId5"/>
          <a:stretch>
            <a:fillRect/>
          </a:stretch>
        </p:blipFill>
        <p:spPr>
          <a:xfrm>
            <a:off x="4555332" y="3650338"/>
            <a:ext cx="3060000" cy="1907778"/>
          </a:xfrm>
          <a:prstGeom prst="rect">
            <a:avLst/>
          </a:prstGeom>
        </p:spPr>
      </p:pic>
      <p:pic>
        <p:nvPicPr>
          <p:cNvPr id="7" name="Picture 6">
            <a:extLst>
              <a:ext uri="{FF2B5EF4-FFF2-40B4-BE49-F238E27FC236}">
                <a16:creationId xmlns:a16="http://schemas.microsoft.com/office/drawing/2014/main" id="{DC814F96-E19D-AFE7-7014-6DD752C6ED25}"/>
              </a:ext>
            </a:extLst>
          </p:cNvPr>
          <p:cNvPicPr>
            <a:picLocks noChangeAspect="1"/>
          </p:cNvPicPr>
          <p:nvPr/>
        </p:nvPicPr>
        <p:blipFill>
          <a:blip r:embed="rId6"/>
          <a:stretch>
            <a:fillRect/>
          </a:stretch>
        </p:blipFill>
        <p:spPr>
          <a:xfrm>
            <a:off x="8151338" y="3650338"/>
            <a:ext cx="3060000" cy="1907778"/>
          </a:xfrm>
          <a:prstGeom prst="rect">
            <a:avLst/>
          </a:prstGeom>
        </p:spPr>
      </p:pic>
      <p:sp>
        <p:nvSpPr>
          <p:cNvPr id="8" name="TextBox 7">
            <a:extLst>
              <a:ext uri="{FF2B5EF4-FFF2-40B4-BE49-F238E27FC236}">
                <a16:creationId xmlns:a16="http://schemas.microsoft.com/office/drawing/2014/main" id="{09B1C4E8-5543-D0DB-CB9A-9BC1E8410CB9}"/>
              </a:ext>
            </a:extLst>
          </p:cNvPr>
          <p:cNvSpPr txBox="1"/>
          <p:nvPr/>
        </p:nvSpPr>
        <p:spPr>
          <a:xfrm>
            <a:off x="2227683" y="5779771"/>
            <a:ext cx="821059" cy="307777"/>
          </a:xfrm>
          <a:prstGeom prst="rect">
            <a:avLst/>
          </a:prstGeom>
          <a:noFill/>
        </p:spPr>
        <p:txBody>
          <a:bodyPr wrap="none" rtlCol="0">
            <a:spAutoFit/>
          </a:bodyPr>
          <a:lstStyle/>
          <a:p>
            <a:r>
              <a:rPr lang="en-US" dirty="0"/>
              <a:t>Model 1</a:t>
            </a:r>
          </a:p>
        </p:txBody>
      </p:sp>
      <p:sp>
        <p:nvSpPr>
          <p:cNvPr id="10" name="TextBox 9">
            <a:extLst>
              <a:ext uri="{FF2B5EF4-FFF2-40B4-BE49-F238E27FC236}">
                <a16:creationId xmlns:a16="http://schemas.microsoft.com/office/drawing/2014/main" id="{1BF31758-EF84-BFE9-3DB7-8CE3075FF12C}"/>
              </a:ext>
            </a:extLst>
          </p:cNvPr>
          <p:cNvSpPr txBox="1"/>
          <p:nvPr/>
        </p:nvSpPr>
        <p:spPr>
          <a:xfrm>
            <a:off x="9270808" y="5731147"/>
            <a:ext cx="821059" cy="307777"/>
          </a:xfrm>
          <a:prstGeom prst="rect">
            <a:avLst/>
          </a:prstGeom>
          <a:noFill/>
        </p:spPr>
        <p:txBody>
          <a:bodyPr wrap="none" rtlCol="0">
            <a:spAutoFit/>
          </a:bodyPr>
          <a:lstStyle/>
          <a:p>
            <a:r>
              <a:rPr lang="en-US" dirty="0"/>
              <a:t>Model 2</a:t>
            </a:r>
          </a:p>
        </p:txBody>
      </p:sp>
      <p:sp>
        <p:nvSpPr>
          <p:cNvPr id="11" name="TextBox 10">
            <a:extLst>
              <a:ext uri="{FF2B5EF4-FFF2-40B4-BE49-F238E27FC236}">
                <a16:creationId xmlns:a16="http://schemas.microsoft.com/office/drawing/2014/main" id="{FD273CC1-5DB5-2FE7-E204-F96F15B5CAED}"/>
              </a:ext>
            </a:extLst>
          </p:cNvPr>
          <p:cNvSpPr txBox="1"/>
          <p:nvPr/>
        </p:nvSpPr>
        <p:spPr>
          <a:xfrm flipH="1">
            <a:off x="5674802" y="5779772"/>
            <a:ext cx="821059" cy="307777"/>
          </a:xfrm>
          <a:prstGeom prst="rect">
            <a:avLst/>
          </a:prstGeom>
          <a:noFill/>
        </p:spPr>
        <p:txBody>
          <a:bodyPr wrap="square" rtlCol="0">
            <a:spAutoFit/>
          </a:bodyPr>
          <a:lstStyle/>
          <a:p>
            <a:r>
              <a:rPr lang="en-US" dirty="0"/>
              <a:t>Model 2</a:t>
            </a:r>
          </a:p>
        </p:txBody>
      </p:sp>
    </p:spTree>
    <p:extLst>
      <p:ext uri="{BB962C8B-B14F-4D97-AF65-F5344CB8AC3E}">
        <p14:creationId xmlns:p14="http://schemas.microsoft.com/office/powerpoint/2010/main" val="3875666838"/>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1DAB960-BAFF-1DB9-6909-D0956A23F377}"/>
              </a:ext>
            </a:extLst>
          </p:cNvPr>
          <p:cNvSpPr>
            <a:spLocks noGrp="1"/>
          </p:cNvSpPr>
          <p:nvPr>
            <p:ph type="body" idx="1"/>
          </p:nvPr>
        </p:nvSpPr>
        <p:spPr/>
        <p:txBody>
          <a:bodyPr/>
          <a:lstStyle/>
          <a:p>
            <a:r>
              <a:rPr lang="en-US" b="0" dirty="0"/>
              <a:t>LSTM Model</a:t>
            </a:r>
          </a:p>
        </p:txBody>
      </p:sp>
      <p:pic>
        <p:nvPicPr>
          <p:cNvPr id="8" name="Picture 7">
            <a:extLst>
              <a:ext uri="{FF2B5EF4-FFF2-40B4-BE49-F238E27FC236}">
                <a16:creationId xmlns:a16="http://schemas.microsoft.com/office/drawing/2014/main" id="{FE86E8AE-EA72-2E7D-AF88-1C42D60F2737}"/>
              </a:ext>
            </a:extLst>
          </p:cNvPr>
          <p:cNvPicPr>
            <a:picLocks noChangeAspect="1"/>
          </p:cNvPicPr>
          <p:nvPr/>
        </p:nvPicPr>
        <p:blipFill>
          <a:blip r:embed="rId3"/>
          <a:stretch>
            <a:fillRect/>
          </a:stretch>
        </p:blipFill>
        <p:spPr>
          <a:xfrm>
            <a:off x="1739347" y="2862197"/>
            <a:ext cx="8114544" cy="3001036"/>
          </a:xfrm>
          <a:prstGeom prst="rect">
            <a:avLst/>
          </a:prstGeom>
        </p:spPr>
      </p:pic>
      <p:graphicFrame>
        <p:nvGraphicFramePr>
          <p:cNvPr id="19" name="Table 6">
            <a:extLst>
              <a:ext uri="{FF2B5EF4-FFF2-40B4-BE49-F238E27FC236}">
                <a16:creationId xmlns:a16="http://schemas.microsoft.com/office/drawing/2014/main" id="{7B2C5F50-5289-388E-EC74-7C021C56533B}"/>
              </a:ext>
            </a:extLst>
          </p:cNvPr>
          <p:cNvGraphicFramePr>
            <a:graphicFrameLocks noGrp="1"/>
          </p:cNvGraphicFramePr>
          <p:nvPr>
            <p:extLst>
              <p:ext uri="{D42A27DB-BD31-4B8C-83A1-F6EECF244321}">
                <p14:modId xmlns:p14="http://schemas.microsoft.com/office/powerpoint/2010/main" val="3575421972"/>
              </p:ext>
            </p:extLst>
          </p:nvPr>
        </p:nvGraphicFramePr>
        <p:xfrm>
          <a:off x="1977887" y="1384486"/>
          <a:ext cx="7876004" cy="697566"/>
        </p:xfrm>
        <a:graphic>
          <a:graphicData uri="http://schemas.openxmlformats.org/drawingml/2006/table">
            <a:tbl>
              <a:tblPr firstRow="1" bandRow="1">
                <a:tableStyleId>{7DF18680-E054-41AD-8BC1-D1AEF772440D}</a:tableStyleId>
              </a:tblPr>
              <a:tblGrid>
                <a:gridCol w="2300770">
                  <a:extLst>
                    <a:ext uri="{9D8B030D-6E8A-4147-A177-3AD203B41FA5}">
                      <a16:colId xmlns:a16="http://schemas.microsoft.com/office/drawing/2014/main" val="3830921109"/>
                    </a:ext>
                  </a:extLst>
                </a:gridCol>
                <a:gridCol w="3666797">
                  <a:extLst>
                    <a:ext uri="{9D8B030D-6E8A-4147-A177-3AD203B41FA5}">
                      <a16:colId xmlns:a16="http://schemas.microsoft.com/office/drawing/2014/main" val="4145393578"/>
                    </a:ext>
                  </a:extLst>
                </a:gridCol>
                <a:gridCol w="1908437">
                  <a:extLst>
                    <a:ext uri="{9D8B030D-6E8A-4147-A177-3AD203B41FA5}">
                      <a16:colId xmlns:a16="http://schemas.microsoft.com/office/drawing/2014/main" val="3231056207"/>
                    </a:ext>
                  </a:extLst>
                </a:gridCol>
              </a:tblGrid>
              <a:tr h="348783">
                <a:tc>
                  <a:txBody>
                    <a:bodyPr/>
                    <a:lstStyle/>
                    <a:p>
                      <a:r>
                        <a:rPr lang="en-US" dirty="0"/>
                        <a:t>Model</a:t>
                      </a:r>
                    </a:p>
                  </a:txBody>
                  <a:tcPr/>
                </a:tc>
                <a:tc>
                  <a:txBody>
                    <a:bodyPr/>
                    <a:lstStyle/>
                    <a:p>
                      <a:r>
                        <a:rPr lang="en-US" dirty="0"/>
                        <a:t>R</a:t>
                      </a:r>
                      <a:r>
                        <a:rPr lang="en-US" baseline="30000" dirty="0"/>
                        <a:t>2</a:t>
                      </a:r>
                      <a:endParaRPr lang="en-US" dirty="0"/>
                    </a:p>
                  </a:txBody>
                  <a:tcPr/>
                </a:tc>
                <a:tc>
                  <a:txBody>
                    <a:bodyPr/>
                    <a:lstStyle/>
                    <a:p>
                      <a:r>
                        <a:rPr lang="en-US" dirty="0"/>
                        <a:t>MAPE</a:t>
                      </a:r>
                    </a:p>
                  </a:txBody>
                  <a:tcPr/>
                </a:tc>
                <a:extLst>
                  <a:ext uri="{0D108BD9-81ED-4DB2-BD59-A6C34878D82A}">
                    <a16:rowId xmlns:a16="http://schemas.microsoft.com/office/drawing/2014/main" val="4292627199"/>
                  </a:ext>
                </a:extLst>
              </a:tr>
              <a:tr h="348783">
                <a:tc>
                  <a:txBody>
                    <a:bodyPr/>
                    <a:lstStyle/>
                    <a:p>
                      <a:r>
                        <a:rPr lang="en-US" dirty="0"/>
                        <a:t>LSTM</a:t>
                      </a:r>
                    </a:p>
                  </a:txBody>
                  <a:tcPr/>
                </a:tc>
                <a:tc>
                  <a:txBody>
                    <a:bodyPr/>
                    <a:lstStyle/>
                    <a:p>
                      <a:r>
                        <a:rPr lang="en-US" dirty="0"/>
                        <a:t>-6.86</a:t>
                      </a:r>
                    </a:p>
                  </a:txBody>
                  <a:tcPr/>
                </a:tc>
                <a:tc>
                  <a:txBody>
                    <a:bodyPr/>
                    <a:lstStyle/>
                    <a:p>
                      <a:r>
                        <a:rPr lang="en-US" dirty="0"/>
                        <a:t>13.31</a:t>
                      </a:r>
                    </a:p>
                  </a:txBody>
                  <a:tcPr/>
                </a:tc>
                <a:extLst>
                  <a:ext uri="{0D108BD9-81ED-4DB2-BD59-A6C34878D82A}">
                    <a16:rowId xmlns:a16="http://schemas.microsoft.com/office/drawing/2014/main" val="43871788"/>
                  </a:ext>
                </a:extLst>
              </a:tr>
            </a:tbl>
          </a:graphicData>
        </a:graphic>
      </p:graphicFrame>
    </p:spTree>
    <p:extLst>
      <p:ext uri="{BB962C8B-B14F-4D97-AF65-F5344CB8AC3E}">
        <p14:creationId xmlns:p14="http://schemas.microsoft.com/office/powerpoint/2010/main" val="255699595"/>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1DAB960-BAFF-1DB9-6909-D0956A23F377}"/>
              </a:ext>
            </a:extLst>
          </p:cNvPr>
          <p:cNvSpPr>
            <a:spLocks noGrp="1"/>
          </p:cNvSpPr>
          <p:nvPr>
            <p:ph type="body" idx="1"/>
          </p:nvPr>
        </p:nvSpPr>
        <p:spPr/>
        <p:txBody>
          <a:bodyPr/>
          <a:lstStyle/>
          <a:p>
            <a:r>
              <a:rPr lang="en-US" b="0" dirty="0"/>
              <a:t>Interpretation</a:t>
            </a:r>
          </a:p>
        </p:txBody>
      </p:sp>
      <p:sp>
        <p:nvSpPr>
          <p:cNvPr id="10" name="TextBox 9">
            <a:extLst>
              <a:ext uri="{FF2B5EF4-FFF2-40B4-BE49-F238E27FC236}">
                <a16:creationId xmlns:a16="http://schemas.microsoft.com/office/drawing/2014/main" id="{45146AF2-F1D5-6563-1D9B-CAF741D15203}"/>
              </a:ext>
            </a:extLst>
          </p:cNvPr>
          <p:cNvSpPr txBox="1"/>
          <p:nvPr/>
        </p:nvSpPr>
        <p:spPr>
          <a:xfrm>
            <a:off x="872014" y="2125775"/>
            <a:ext cx="10426635"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Note that time series models are aggregated over weeks only, because of which they are losing lot of information, hence MAPE although is less but R2 is also very low.</a:t>
            </a:r>
          </a:p>
          <a:p>
            <a:pPr marL="285750" indent="-285750">
              <a:buFont typeface="Arial" panose="020B0604020202020204" pitchFamily="34" charset="0"/>
              <a:buChar char="•"/>
            </a:pPr>
            <a:r>
              <a:rPr lang="en-US" sz="2000" dirty="0"/>
              <a:t>Hence these time series models aggregated over weeks are consistently giving bad predictions.</a:t>
            </a:r>
          </a:p>
          <a:p>
            <a:pPr marL="285750" indent="-285750">
              <a:buFont typeface="Arial" panose="020B0604020202020204" pitchFamily="34" charset="0"/>
              <a:buChar char="•"/>
            </a:pPr>
            <a:r>
              <a:rPr lang="en-US" sz="2000" dirty="0"/>
              <a:t>We could try to fit the time series models without aggregating over week, that would be very time consuming, and costly to calculate.</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900670178"/>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D1D7DE-74C0-B8EA-9C0E-F2E0E04BA0C2}"/>
              </a:ext>
            </a:extLst>
          </p:cNvPr>
          <p:cNvSpPr txBox="1"/>
          <p:nvPr/>
        </p:nvSpPr>
        <p:spPr>
          <a:xfrm>
            <a:off x="2815258" y="3105834"/>
            <a:ext cx="6561483" cy="646331"/>
          </a:xfrm>
          <a:prstGeom prst="rect">
            <a:avLst/>
          </a:prstGeom>
          <a:noFill/>
        </p:spPr>
        <p:txBody>
          <a:bodyPr wrap="square" rtlCol="0">
            <a:spAutoFit/>
          </a:bodyPr>
          <a:lstStyle/>
          <a:p>
            <a:pPr algn="ctr"/>
            <a:r>
              <a:rPr lang="en-US" sz="3600" b="1" dirty="0">
                <a:solidFill>
                  <a:schemeClr val="accent1">
                    <a:lumMod val="75000"/>
                  </a:schemeClr>
                </a:solidFill>
              </a:rPr>
              <a:t>Regression Models</a:t>
            </a:r>
          </a:p>
        </p:txBody>
      </p:sp>
    </p:spTree>
    <p:extLst>
      <p:ext uri="{BB962C8B-B14F-4D97-AF65-F5344CB8AC3E}">
        <p14:creationId xmlns:p14="http://schemas.microsoft.com/office/powerpoint/2010/main" val="1836764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B3CA0A-E50E-7074-DAFF-9F6440E26088}"/>
              </a:ext>
            </a:extLst>
          </p:cNvPr>
          <p:cNvSpPr>
            <a:spLocks noGrp="1"/>
          </p:cNvSpPr>
          <p:nvPr>
            <p:ph type="body" idx="1"/>
          </p:nvPr>
        </p:nvSpPr>
        <p:spPr/>
        <p:txBody>
          <a:bodyPr/>
          <a:lstStyle/>
          <a:p>
            <a:r>
              <a:rPr lang="en-US" b="0" dirty="0"/>
              <a:t>Regression Models on weekly aggregated data</a:t>
            </a:r>
          </a:p>
          <a:p>
            <a:endParaRPr lang="en-US" dirty="0"/>
          </a:p>
        </p:txBody>
      </p:sp>
      <p:graphicFrame>
        <p:nvGraphicFramePr>
          <p:cNvPr id="9" name="Table 9">
            <a:extLst>
              <a:ext uri="{FF2B5EF4-FFF2-40B4-BE49-F238E27FC236}">
                <a16:creationId xmlns:a16="http://schemas.microsoft.com/office/drawing/2014/main" id="{8491DB06-690D-670F-1ED0-43A8CE4FFA3E}"/>
              </a:ext>
            </a:extLst>
          </p:cNvPr>
          <p:cNvGraphicFramePr>
            <a:graphicFrameLocks noGrp="1"/>
          </p:cNvGraphicFramePr>
          <p:nvPr>
            <p:extLst>
              <p:ext uri="{D42A27DB-BD31-4B8C-83A1-F6EECF244321}">
                <p14:modId xmlns:p14="http://schemas.microsoft.com/office/powerpoint/2010/main" val="2595329336"/>
              </p:ext>
            </p:extLst>
          </p:nvPr>
        </p:nvGraphicFramePr>
        <p:xfrm>
          <a:off x="1674191" y="2071387"/>
          <a:ext cx="8127999" cy="1259840"/>
        </p:xfrm>
        <a:graphic>
          <a:graphicData uri="http://schemas.openxmlformats.org/drawingml/2006/table">
            <a:tbl>
              <a:tblPr firstRow="1" bandRow="1">
                <a:tableStyleId>{7DF18680-E054-41AD-8BC1-D1AEF772440D}</a:tableStyleId>
              </a:tblPr>
              <a:tblGrid>
                <a:gridCol w="2709333">
                  <a:extLst>
                    <a:ext uri="{9D8B030D-6E8A-4147-A177-3AD203B41FA5}">
                      <a16:colId xmlns:a16="http://schemas.microsoft.com/office/drawing/2014/main" val="2330029081"/>
                    </a:ext>
                  </a:extLst>
                </a:gridCol>
                <a:gridCol w="2709333">
                  <a:extLst>
                    <a:ext uri="{9D8B030D-6E8A-4147-A177-3AD203B41FA5}">
                      <a16:colId xmlns:a16="http://schemas.microsoft.com/office/drawing/2014/main" val="1663653127"/>
                    </a:ext>
                  </a:extLst>
                </a:gridCol>
                <a:gridCol w="2709333">
                  <a:extLst>
                    <a:ext uri="{9D8B030D-6E8A-4147-A177-3AD203B41FA5}">
                      <a16:colId xmlns:a16="http://schemas.microsoft.com/office/drawing/2014/main" val="3294054604"/>
                    </a:ext>
                  </a:extLst>
                </a:gridCol>
              </a:tblGrid>
              <a:tr h="370840">
                <a:tc>
                  <a:txBody>
                    <a:bodyPr/>
                    <a:lstStyle/>
                    <a:p>
                      <a:r>
                        <a:rPr lang="en-US" dirty="0"/>
                        <a:t>Regression Model</a:t>
                      </a:r>
                    </a:p>
                  </a:txBody>
                  <a:tcPr/>
                </a:tc>
                <a:tc>
                  <a:txBody>
                    <a:bodyPr/>
                    <a:lstStyle/>
                    <a:p>
                      <a:r>
                        <a:rPr lang="en-US" dirty="0"/>
                        <a:t>R</a:t>
                      </a:r>
                      <a:r>
                        <a:rPr lang="en-US" baseline="30000" dirty="0"/>
                        <a:t>2</a:t>
                      </a:r>
                      <a:endParaRPr lang="en-US" dirty="0"/>
                    </a:p>
                  </a:txBody>
                  <a:tcPr/>
                </a:tc>
                <a:tc>
                  <a:txBody>
                    <a:bodyPr/>
                    <a:lstStyle/>
                    <a:p>
                      <a:r>
                        <a:rPr lang="en-US" dirty="0"/>
                        <a:t>MAPE</a:t>
                      </a:r>
                    </a:p>
                  </a:txBody>
                  <a:tcPr/>
                </a:tc>
                <a:extLst>
                  <a:ext uri="{0D108BD9-81ED-4DB2-BD59-A6C34878D82A}">
                    <a16:rowId xmlns:a16="http://schemas.microsoft.com/office/drawing/2014/main" val="419428695"/>
                  </a:ext>
                </a:extLst>
              </a:tr>
              <a:tr h="370840">
                <a:tc>
                  <a:txBody>
                    <a:bodyPr/>
                    <a:lstStyle/>
                    <a:p>
                      <a:r>
                        <a:rPr lang="en-US" dirty="0"/>
                        <a:t>Feature selection</a:t>
                      </a:r>
                    </a:p>
                  </a:txBody>
                  <a:tcPr/>
                </a:tc>
                <a:tc>
                  <a:txBody>
                    <a:bodyPr/>
                    <a:lstStyle/>
                    <a:p>
                      <a:r>
                        <a:rPr lang="en-US" dirty="0"/>
                        <a:t>-271.21</a:t>
                      </a:r>
                    </a:p>
                  </a:txBody>
                  <a:tcPr/>
                </a:tc>
                <a:tc>
                  <a:txBody>
                    <a:bodyPr/>
                    <a:lstStyle/>
                    <a:p>
                      <a:r>
                        <a:rPr lang="en-US" dirty="0"/>
                        <a:t>845.42</a:t>
                      </a:r>
                    </a:p>
                  </a:txBody>
                  <a:tcPr/>
                </a:tc>
                <a:extLst>
                  <a:ext uri="{0D108BD9-81ED-4DB2-BD59-A6C34878D82A}">
                    <a16:rowId xmlns:a16="http://schemas.microsoft.com/office/drawing/2014/main" val="3051699486"/>
                  </a:ext>
                </a:extLst>
              </a:tr>
              <a:tr h="370840">
                <a:tc>
                  <a:txBody>
                    <a:bodyPr/>
                    <a:lstStyle/>
                    <a:p>
                      <a:r>
                        <a:rPr lang="en-US" dirty="0"/>
                        <a:t>Feature selection and adding all dummy variables</a:t>
                      </a:r>
                    </a:p>
                  </a:txBody>
                  <a:tcPr/>
                </a:tc>
                <a:tc>
                  <a:txBody>
                    <a:bodyPr/>
                    <a:lstStyle/>
                    <a:p>
                      <a:r>
                        <a:rPr lang="en-US" dirty="0"/>
                        <a:t>-213.22</a:t>
                      </a:r>
                    </a:p>
                  </a:txBody>
                  <a:tcPr/>
                </a:tc>
                <a:tc>
                  <a:txBody>
                    <a:bodyPr/>
                    <a:lstStyle/>
                    <a:p>
                      <a:r>
                        <a:rPr lang="en-US" dirty="0"/>
                        <a:t>791.56</a:t>
                      </a:r>
                    </a:p>
                  </a:txBody>
                  <a:tcPr/>
                </a:tc>
                <a:extLst>
                  <a:ext uri="{0D108BD9-81ED-4DB2-BD59-A6C34878D82A}">
                    <a16:rowId xmlns:a16="http://schemas.microsoft.com/office/drawing/2014/main" val="2812249063"/>
                  </a:ext>
                </a:extLst>
              </a:tr>
            </a:tbl>
          </a:graphicData>
        </a:graphic>
      </p:graphicFrame>
    </p:spTree>
    <p:extLst>
      <p:ext uri="{BB962C8B-B14F-4D97-AF65-F5344CB8AC3E}">
        <p14:creationId xmlns:p14="http://schemas.microsoft.com/office/powerpoint/2010/main" val="182025856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2"/>
          <p:cNvSpPr txBox="1">
            <a:spLocks noGrp="1"/>
          </p:cNvSpPr>
          <p:nvPr>
            <p:ph type="body" idx="1"/>
          </p:nvPr>
        </p:nvSpPr>
        <p:spPr>
          <a:xfrm>
            <a:off x="245364" y="457200"/>
            <a:ext cx="6996113" cy="6107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E3D7D"/>
              </a:buClr>
              <a:buSzPts val="2800"/>
              <a:buNone/>
            </a:pPr>
            <a:r>
              <a:rPr lang="en-US" b="0" dirty="0"/>
              <a:t>Problem Statement </a:t>
            </a:r>
            <a:endParaRPr b="0" dirty="0"/>
          </a:p>
        </p:txBody>
      </p:sp>
      <p:sp>
        <p:nvSpPr>
          <p:cNvPr id="2" name="TextBox 1">
            <a:extLst>
              <a:ext uri="{FF2B5EF4-FFF2-40B4-BE49-F238E27FC236}">
                <a16:creationId xmlns:a16="http://schemas.microsoft.com/office/drawing/2014/main" id="{F50B383A-5A55-8FBA-7054-5A502D2AD55D}"/>
              </a:ext>
            </a:extLst>
          </p:cNvPr>
          <p:cNvSpPr txBox="1"/>
          <p:nvPr/>
        </p:nvSpPr>
        <p:spPr>
          <a:xfrm>
            <a:off x="785815" y="1749024"/>
            <a:ext cx="5000624" cy="3637363"/>
          </a:xfrm>
          <a:prstGeom prst="rect">
            <a:avLst/>
          </a:prstGeom>
          <a:noFill/>
        </p:spPr>
        <p:txBody>
          <a:bodyPr wrap="square" rtlCol="0" anchor="ctr">
            <a:noAutofit/>
          </a:bodyPr>
          <a:lstStyle/>
          <a:p>
            <a:r>
              <a:rPr lang="en-US" sz="2000" dirty="0"/>
              <a:t>The Client is a </a:t>
            </a:r>
            <a:r>
              <a:rPr lang="en-US" sz="2000" b="1" dirty="0"/>
              <a:t>multi-city meal delivery </a:t>
            </a:r>
            <a:r>
              <a:rPr lang="en-US" sz="2000" dirty="0"/>
              <a:t>service. It has various fulfillment centers which each keep an inventory of items. </a:t>
            </a:r>
          </a:p>
          <a:p>
            <a:r>
              <a:rPr lang="en-US" sz="2000" dirty="0"/>
              <a:t>The task is to design a model capable of forecasting the demand of various meals in various centers in order to keep an adequate inventory of items so as not let items go stale and keep up with the demand at the same time. </a:t>
            </a:r>
          </a:p>
          <a:p>
            <a:endParaRPr lang="en-US" sz="1800" dirty="0"/>
          </a:p>
        </p:txBody>
      </p:sp>
      <p:pic>
        <p:nvPicPr>
          <p:cNvPr id="5" name="Picture 4" descr="A picture containing toy&#10;&#10;Description automatically generated">
            <a:extLst>
              <a:ext uri="{FF2B5EF4-FFF2-40B4-BE49-F238E27FC236}">
                <a16:creationId xmlns:a16="http://schemas.microsoft.com/office/drawing/2014/main" id="{69FA7250-793E-C552-164D-ABDE211E7882}"/>
              </a:ext>
            </a:extLst>
          </p:cNvPr>
          <p:cNvPicPr>
            <a:picLocks noChangeAspect="1"/>
          </p:cNvPicPr>
          <p:nvPr/>
        </p:nvPicPr>
        <p:blipFill>
          <a:blip r:embed="rId3"/>
          <a:stretch>
            <a:fillRect/>
          </a:stretch>
        </p:blipFill>
        <p:spPr>
          <a:xfrm>
            <a:off x="7241477" y="1639464"/>
            <a:ext cx="4164708" cy="416470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B3CA0A-E50E-7074-DAFF-9F6440E26088}"/>
              </a:ext>
            </a:extLst>
          </p:cNvPr>
          <p:cNvSpPr>
            <a:spLocks noGrp="1"/>
          </p:cNvSpPr>
          <p:nvPr>
            <p:ph type="body" idx="1"/>
          </p:nvPr>
        </p:nvSpPr>
        <p:spPr/>
        <p:txBody>
          <a:bodyPr/>
          <a:lstStyle/>
          <a:p>
            <a:r>
              <a:rPr lang="en-US" b="0" dirty="0"/>
              <a:t>Regression Models on unaggregated data</a:t>
            </a:r>
          </a:p>
          <a:p>
            <a:endParaRPr lang="en-US" dirty="0"/>
          </a:p>
        </p:txBody>
      </p:sp>
      <p:sp>
        <p:nvSpPr>
          <p:cNvPr id="3" name="TextBox 2">
            <a:extLst>
              <a:ext uri="{FF2B5EF4-FFF2-40B4-BE49-F238E27FC236}">
                <a16:creationId xmlns:a16="http://schemas.microsoft.com/office/drawing/2014/main" id="{4BCD25D4-20F4-8E94-BB78-84B9D6D0EC37}"/>
              </a:ext>
            </a:extLst>
          </p:cNvPr>
          <p:cNvSpPr txBox="1"/>
          <p:nvPr/>
        </p:nvSpPr>
        <p:spPr>
          <a:xfrm>
            <a:off x="1617316" y="1155520"/>
            <a:ext cx="8291052" cy="523220"/>
          </a:xfrm>
          <a:prstGeom prst="rect">
            <a:avLst/>
          </a:prstGeom>
          <a:noFill/>
        </p:spPr>
        <p:txBody>
          <a:bodyPr wrap="none" rtlCol="0">
            <a:spAutoFit/>
          </a:bodyPr>
          <a:lstStyle/>
          <a:p>
            <a:r>
              <a:rPr lang="en-US" dirty="0"/>
              <a:t>Before fitting the below models applied feature selection by removing highly correlated regressors, </a:t>
            </a:r>
          </a:p>
          <a:p>
            <a:r>
              <a:rPr lang="en-US" dirty="0"/>
              <a:t>and using 10 week lagged values of orders data</a:t>
            </a:r>
          </a:p>
        </p:txBody>
      </p:sp>
      <p:graphicFrame>
        <p:nvGraphicFramePr>
          <p:cNvPr id="4" name="Table 4">
            <a:extLst>
              <a:ext uri="{FF2B5EF4-FFF2-40B4-BE49-F238E27FC236}">
                <a16:creationId xmlns:a16="http://schemas.microsoft.com/office/drawing/2014/main" id="{45908DCC-C2E7-7308-D1A6-74B7697CEA8E}"/>
              </a:ext>
            </a:extLst>
          </p:cNvPr>
          <p:cNvGraphicFramePr>
            <a:graphicFrameLocks noGrp="1"/>
          </p:cNvGraphicFramePr>
          <p:nvPr>
            <p:extLst>
              <p:ext uri="{D42A27DB-BD31-4B8C-83A1-F6EECF244321}">
                <p14:modId xmlns:p14="http://schemas.microsoft.com/office/powerpoint/2010/main" val="1709274691"/>
              </p:ext>
            </p:extLst>
          </p:nvPr>
        </p:nvGraphicFramePr>
        <p:xfrm>
          <a:off x="1617316" y="2832652"/>
          <a:ext cx="8078693" cy="1854200"/>
        </p:xfrm>
        <a:graphic>
          <a:graphicData uri="http://schemas.openxmlformats.org/drawingml/2006/table">
            <a:tbl>
              <a:tblPr firstRow="1" bandRow="1">
                <a:tableStyleId>{7DF18680-E054-41AD-8BC1-D1AEF772440D}</a:tableStyleId>
              </a:tblPr>
              <a:tblGrid>
                <a:gridCol w="2660027">
                  <a:extLst>
                    <a:ext uri="{9D8B030D-6E8A-4147-A177-3AD203B41FA5}">
                      <a16:colId xmlns:a16="http://schemas.microsoft.com/office/drawing/2014/main" val="956944027"/>
                    </a:ext>
                  </a:extLst>
                </a:gridCol>
                <a:gridCol w="2709333">
                  <a:extLst>
                    <a:ext uri="{9D8B030D-6E8A-4147-A177-3AD203B41FA5}">
                      <a16:colId xmlns:a16="http://schemas.microsoft.com/office/drawing/2014/main" val="385627682"/>
                    </a:ext>
                  </a:extLst>
                </a:gridCol>
                <a:gridCol w="2709333">
                  <a:extLst>
                    <a:ext uri="{9D8B030D-6E8A-4147-A177-3AD203B41FA5}">
                      <a16:colId xmlns:a16="http://schemas.microsoft.com/office/drawing/2014/main" val="3625058616"/>
                    </a:ext>
                  </a:extLst>
                </a:gridCol>
              </a:tblGrid>
              <a:tr h="370840">
                <a:tc>
                  <a:txBody>
                    <a:bodyPr/>
                    <a:lstStyle/>
                    <a:p>
                      <a:r>
                        <a:rPr lang="en-US" dirty="0"/>
                        <a:t>Regression Model</a:t>
                      </a:r>
                    </a:p>
                  </a:txBody>
                  <a:tcPr/>
                </a:tc>
                <a:tc>
                  <a:txBody>
                    <a:bodyPr/>
                    <a:lstStyle/>
                    <a:p>
                      <a:r>
                        <a:rPr lang="en-US" dirty="0"/>
                        <a:t>R</a:t>
                      </a:r>
                      <a:r>
                        <a:rPr lang="en-US" baseline="30000" dirty="0"/>
                        <a:t>2</a:t>
                      </a:r>
                      <a:endParaRPr lang="en-US" dirty="0"/>
                    </a:p>
                  </a:txBody>
                  <a:tcPr/>
                </a:tc>
                <a:tc>
                  <a:txBody>
                    <a:bodyPr/>
                    <a:lstStyle/>
                    <a:p>
                      <a:r>
                        <a:rPr lang="en-US" dirty="0"/>
                        <a:t>MAPE</a:t>
                      </a:r>
                    </a:p>
                  </a:txBody>
                  <a:tcPr/>
                </a:tc>
                <a:extLst>
                  <a:ext uri="{0D108BD9-81ED-4DB2-BD59-A6C34878D82A}">
                    <a16:rowId xmlns:a16="http://schemas.microsoft.com/office/drawing/2014/main" val="1439397461"/>
                  </a:ext>
                </a:extLst>
              </a:tr>
              <a:tr h="370840">
                <a:tc>
                  <a:txBody>
                    <a:bodyPr/>
                    <a:lstStyle/>
                    <a:p>
                      <a:r>
                        <a:rPr lang="en-US" dirty="0"/>
                        <a:t>Simple Linear Regression</a:t>
                      </a:r>
                    </a:p>
                  </a:txBody>
                  <a:tcPr/>
                </a:tc>
                <a:tc>
                  <a:txBody>
                    <a:bodyPr/>
                    <a:lstStyle/>
                    <a:p>
                      <a:r>
                        <a:rPr lang="en-US" dirty="0"/>
                        <a:t>64</a:t>
                      </a:r>
                    </a:p>
                  </a:txBody>
                  <a:tcPr/>
                </a:tc>
                <a:tc>
                  <a:txBody>
                    <a:bodyPr/>
                    <a:lstStyle/>
                    <a:p>
                      <a:r>
                        <a:rPr lang="en-US" dirty="0"/>
                        <a:t>1295</a:t>
                      </a:r>
                    </a:p>
                  </a:txBody>
                  <a:tcPr/>
                </a:tc>
                <a:extLst>
                  <a:ext uri="{0D108BD9-81ED-4DB2-BD59-A6C34878D82A}">
                    <a16:rowId xmlns:a16="http://schemas.microsoft.com/office/drawing/2014/main" val="465674593"/>
                  </a:ext>
                </a:extLst>
              </a:tr>
              <a:tr h="370840">
                <a:tc>
                  <a:txBody>
                    <a:bodyPr/>
                    <a:lstStyle/>
                    <a:p>
                      <a:r>
                        <a:rPr lang="en-US" dirty="0"/>
                        <a:t>Ridge Regression</a:t>
                      </a:r>
                    </a:p>
                  </a:txBody>
                  <a:tcPr/>
                </a:tc>
                <a:tc>
                  <a:txBody>
                    <a:bodyPr/>
                    <a:lstStyle/>
                    <a:p>
                      <a:r>
                        <a:rPr lang="en-US" dirty="0"/>
                        <a:t>64</a:t>
                      </a:r>
                    </a:p>
                  </a:txBody>
                  <a:tcPr/>
                </a:tc>
                <a:tc>
                  <a:txBody>
                    <a:bodyPr/>
                    <a:lstStyle/>
                    <a:p>
                      <a:r>
                        <a:rPr lang="en-US" dirty="0"/>
                        <a:t>1294.1</a:t>
                      </a:r>
                    </a:p>
                  </a:txBody>
                  <a:tcPr/>
                </a:tc>
                <a:extLst>
                  <a:ext uri="{0D108BD9-81ED-4DB2-BD59-A6C34878D82A}">
                    <a16:rowId xmlns:a16="http://schemas.microsoft.com/office/drawing/2014/main" val="1910502717"/>
                  </a:ext>
                </a:extLst>
              </a:tr>
              <a:tr h="370840">
                <a:tc>
                  <a:txBody>
                    <a:bodyPr/>
                    <a:lstStyle/>
                    <a:p>
                      <a:r>
                        <a:rPr lang="en-US" dirty="0"/>
                        <a:t>Decision Tree Regressor</a:t>
                      </a:r>
                    </a:p>
                  </a:txBody>
                  <a:tcPr/>
                </a:tc>
                <a:tc>
                  <a:txBody>
                    <a:bodyPr/>
                    <a:lstStyle/>
                    <a:p>
                      <a:r>
                        <a:rPr lang="en-US" dirty="0"/>
                        <a:t>68.58</a:t>
                      </a:r>
                    </a:p>
                  </a:txBody>
                  <a:tcPr/>
                </a:tc>
                <a:tc>
                  <a:txBody>
                    <a:bodyPr/>
                    <a:lstStyle/>
                    <a:p>
                      <a:r>
                        <a:rPr lang="en-US" dirty="0"/>
                        <a:t>1186.341</a:t>
                      </a:r>
                    </a:p>
                  </a:txBody>
                  <a:tcPr/>
                </a:tc>
                <a:extLst>
                  <a:ext uri="{0D108BD9-81ED-4DB2-BD59-A6C34878D82A}">
                    <a16:rowId xmlns:a16="http://schemas.microsoft.com/office/drawing/2014/main" val="529272036"/>
                  </a:ext>
                </a:extLst>
              </a:tr>
              <a:tr h="370840">
                <a:tc>
                  <a:txBody>
                    <a:bodyPr/>
                    <a:lstStyle/>
                    <a:p>
                      <a:r>
                        <a:rPr lang="en-US" dirty="0"/>
                        <a:t>Random Forest Regressor</a:t>
                      </a:r>
                    </a:p>
                  </a:txBody>
                  <a:tcPr/>
                </a:tc>
                <a:tc>
                  <a:txBody>
                    <a:bodyPr/>
                    <a:lstStyle/>
                    <a:p>
                      <a:r>
                        <a:rPr lang="en-US" dirty="0"/>
                        <a:t>72</a:t>
                      </a:r>
                    </a:p>
                  </a:txBody>
                  <a:tcPr/>
                </a:tc>
                <a:tc>
                  <a:txBody>
                    <a:bodyPr/>
                    <a:lstStyle/>
                    <a:p>
                      <a:r>
                        <a:rPr lang="en-US" dirty="0"/>
                        <a:t>1126.18</a:t>
                      </a:r>
                    </a:p>
                  </a:txBody>
                  <a:tcPr/>
                </a:tc>
                <a:extLst>
                  <a:ext uri="{0D108BD9-81ED-4DB2-BD59-A6C34878D82A}">
                    <a16:rowId xmlns:a16="http://schemas.microsoft.com/office/drawing/2014/main" val="3327457475"/>
                  </a:ext>
                </a:extLst>
              </a:tr>
            </a:tbl>
          </a:graphicData>
        </a:graphic>
      </p:graphicFrame>
    </p:spTree>
    <p:extLst>
      <p:ext uri="{BB962C8B-B14F-4D97-AF65-F5344CB8AC3E}">
        <p14:creationId xmlns:p14="http://schemas.microsoft.com/office/powerpoint/2010/main" val="2990889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B3CA0A-E50E-7074-DAFF-9F6440E26088}"/>
              </a:ext>
            </a:extLst>
          </p:cNvPr>
          <p:cNvSpPr>
            <a:spLocks noGrp="1"/>
          </p:cNvSpPr>
          <p:nvPr>
            <p:ph type="body" idx="1"/>
          </p:nvPr>
        </p:nvSpPr>
        <p:spPr/>
        <p:txBody>
          <a:bodyPr/>
          <a:lstStyle/>
          <a:p>
            <a:r>
              <a:rPr lang="en-US" b="0" dirty="0"/>
              <a:t>Regression Models on unaggregated data</a:t>
            </a:r>
          </a:p>
          <a:p>
            <a:endParaRPr lang="en-US" dirty="0"/>
          </a:p>
        </p:txBody>
      </p:sp>
      <p:sp>
        <p:nvSpPr>
          <p:cNvPr id="3" name="TextBox 2">
            <a:extLst>
              <a:ext uri="{FF2B5EF4-FFF2-40B4-BE49-F238E27FC236}">
                <a16:creationId xmlns:a16="http://schemas.microsoft.com/office/drawing/2014/main" id="{4BCD25D4-20F4-8E94-BB78-84B9D6D0EC37}"/>
              </a:ext>
            </a:extLst>
          </p:cNvPr>
          <p:cNvSpPr txBox="1"/>
          <p:nvPr/>
        </p:nvSpPr>
        <p:spPr>
          <a:xfrm>
            <a:off x="1192696" y="1117396"/>
            <a:ext cx="8895522" cy="523220"/>
          </a:xfrm>
          <a:prstGeom prst="rect">
            <a:avLst/>
          </a:prstGeom>
          <a:noFill/>
        </p:spPr>
        <p:txBody>
          <a:bodyPr wrap="square" rtlCol="0">
            <a:spAutoFit/>
          </a:bodyPr>
          <a:lstStyle/>
          <a:p>
            <a:pPr algn="ctr"/>
            <a:r>
              <a:rPr lang="en-US" dirty="0"/>
              <a:t>The MAPE were very high even after feature selection, so taken logarithm for the orders, and prices columns </a:t>
            </a:r>
          </a:p>
          <a:p>
            <a:endParaRPr lang="en-US" dirty="0"/>
          </a:p>
        </p:txBody>
      </p:sp>
      <p:graphicFrame>
        <p:nvGraphicFramePr>
          <p:cNvPr id="6" name="Table 6">
            <a:extLst>
              <a:ext uri="{FF2B5EF4-FFF2-40B4-BE49-F238E27FC236}">
                <a16:creationId xmlns:a16="http://schemas.microsoft.com/office/drawing/2014/main" id="{A0D723BD-ACD3-BD87-72CD-B60B10A5B37C}"/>
              </a:ext>
            </a:extLst>
          </p:cNvPr>
          <p:cNvGraphicFramePr>
            <a:graphicFrameLocks noGrp="1"/>
          </p:cNvGraphicFramePr>
          <p:nvPr>
            <p:extLst>
              <p:ext uri="{D42A27DB-BD31-4B8C-83A1-F6EECF244321}">
                <p14:modId xmlns:p14="http://schemas.microsoft.com/office/powerpoint/2010/main" val="95621793"/>
              </p:ext>
            </p:extLst>
          </p:nvPr>
        </p:nvGraphicFramePr>
        <p:xfrm>
          <a:off x="1793256" y="1640616"/>
          <a:ext cx="8040757" cy="697566"/>
        </p:xfrm>
        <a:graphic>
          <a:graphicData uri="http://schemas.openxmlformats.org/drawingml/2006/table">
            <a:tbl>
              <a:tblPr firstRow="1" bandRow="1">
                <a:tableStyleId>{7DF18680-E054-41AD-8BC1-D1AEF772440D}</a:tableStyleId>
              </a:tblPr>
              <a:tblGrid>
                <a:gridCol w="2465523">
                  <a:extLst>
                    <a:ext uri="{9D8B030D-6E8A-4147-A177-3AD203B41FA5}">
                      <a16:colId xmlns:a16="http://schemas.microsoft.com/office/drawing/2014/main" val="3830921109"/>
                    </a:ext>
                  </a:extLst>
                </a:gridCol>
                <a:gridCol w="3666797">
                  <a:extLst>
                    <a:ext uri="{9D8B030D-6E8A-4147-A177-3AD203B41FA5}">
                      <a16:colId xmlns:a16="http://schemas.microsoft.com/office/drawing/2014/main" val="4145393578"/>
                    </a:ext>
                  </a:extLst>
                </a:gridCol>
                <a:gridCol w="1908437">
                  <a:extLst>
                    <a:ext uri="{9D8B030D-6E8A-4147-A177-3AD203B41FA5}">
                      <a16:colId xmlns:a16="http://schemas.microsoft.com/office/drawing/2014/main" val="3231056207"/>
                    </a:ext>
                  </a:extLst>
                </a:gridCol>
              </a:tblGrid>
              <a:tr h="348783">
                <a:tc>
                  <a:txBody>
                    <a:bodyPr/>
                    <a:lstStyle/>
                    <a:p>
                      <a:r>
                        <a:rPr lang="en-US" dirty="0"/>
                        <a:t>Regression Model</a:t>
                      </a:r>
                    </a:p>
                  </a:txBody>
                  <a:tcPr/>
                </a:tc>
                <a:tc>
                  <a:txBody>
                    <a:bodyPr/>
                    <a:lstStyle/>
                    <a:p>
                      <a:r>
                        <a:rPr lang="en-US" dirty="0"/>
                        <a:t>R</a:t>
                      </a:r>
                      <a:r>
                        <a:rPr lang="en-US" baseline="30000" dirty="0"/>
                        <a:t>2</a:t>
                      </a:r>
                      <a:endParaRPr lang="en-US" dirty="0"/>
                    </a:p>
                  </a:txBody>
                  <a:tcPr/>
                </a:tc>
                <a:tc>
                  <a:txBody>
                    <a:bodyPr/>
                    <a:lstStyle/>
                    <a:p>
                      <a:r>
                        <a:rPr lang="en-US" dirty="0"/>
                        <a:t>MAPE</a:t>
                      </a:r>
                    </a:p>
                  </a:txBody>
                  <a:tcPr/>
                </a:tc>
                <a:extLst>
                  <a:ext uri="{0D108BD9-81ED-4DB2-BD59-A6C34878D82A}">
                    <a16:rowId xmlns:a16="http://schemas.microsoft.com/office/drawing/2014/main" val="4292627199"/>
                  </a:ext>
                </a:extLst>
              </a:tr>
              <a:tr h="348783">
                <a:tc>
                  <a:txBody>
                    <a:bodyPr/>
                    <a:lstStyle/>
                    <a:p>
                      <a:r>
                        <a:rPr lang="en-US" dirty="0"/>
                        <a:t>XGB Regressor</a:t>
                      </a:r>
                    </a:p>
                  </a:txBody>
                  <a:tcPr/>
                </a:tc>
                <a:tc>
                  <a:txBody>
                    <a:bodyPr/>
                    <a:lstStyle/>
                    <a:p>
                      <a:r>
                        <a:rPr lang="en-US" dirty="0"/>
                        <a:t>82</a:t>
                      </a:r>
                    </a:p>
                  </a:txBody>
                  <a:tcPr/>
                </a:tc>
                <a:tc>
                  <a:txBody>
                    <a:bodyPr/>
                    <a:lstStyle/>
                    <a:p>
                      <a:r>
                        <a:rPr lang="en-US" dirty="0"/>
                        <a:t>46</a:t>
                      </a:r>
                    </a:p>
                  </a:txBody>
                  <a:tcPr/>
                </a:tc>
                <a:extLst>
                  <a:ext uri="{0D108BD9-81ED-4DB2-BD59-A6C34878D82A}">
                    <a16:rowId xmlns:a16="http://schemas.microsoft.com/office/drawing/2014/main" val="43871788"/>
                  </a:ext>
                </a:extLst>
              </a:tr>
            </a:tbl>
          </a:graphicData>
        </a:graphic>
      </p:graphicFrame>
      <p:pic>
        <p:nvPicPr>
          <p:cNvPr id="7" name="Picture 6">
            <a:extLst>
              <a:ext uri="{FF2B5EF4-FFF2-40B4-BE49-F238E27FC236}">
                <a16:creationId xmlns:a16="http://schemas.microsoft.com/office/drawing/2014/main" id="{98D18571-6188-63C5-6881-195B7E2E2446}"/>
              </a:ext>
            </a:extLst>
          </p:cNvPr>
          <p:cNvPicPr>
            <a:picLocks noChangeAspect="1"/>
          </p:cNvPicPr>
          <p:nvPr/>
        </p:nvPicPr>
        <p:blipFill>
          <a:blip r:embed="rId4"/>
          <a:stretch>
            <a:fillRect/>
          </a:stretch>
        </p:blipFill>
        <p:spPr>
          <a:xfrm>
            <a:off x="877338" y="2800518"/>
            <a:ext cx="1831837" cy="3315636"/>
          </a:xfrm>
          <a:prstGeom prst="rect">
            <a:avLst/>
          </a:prstGeom>
        </p:spPr>
      </p:pic>
      <p:pic>
        <p:nvPicPr>
          <p:cNvPr id="9" name="Picture 8">
            <a:extLst>
              <a:ext uri="{FF2B5EF4-FFF2-40B4-BE49-F238E27FC236}">
                <a16:creationId xmlns:a16="http://schemas.microsoft.com/office/drawing/2014/main" id="{5D287A06-7E37-BECE-88F5-30387D629DFC}"/>
              </a:ext>
            </a:extLst>
          </p:cNvPr>
          <p:cNvPicPr>
            <a:picLocks noChangeAspect="1"/>
          </p:cNvPicPr>
          <p:nvPr/>
        </p:nvPicPr>
        <p:blipFill>
          <a:blip r:embed="rId5"/>
          <a:stretch>
            <a:fillRect/>
          </a:stretch>
        </p:blipFill>
        <p:spPr>
          <a:xfrm>
            <a:off x="7481582" y="2589991"/>
            <a:ext cx="4567435" cy="1771200"/>
          </a:xfrm>
          <a:prstGeom prst="rect">
            <a:avLst/>
          </a:prstGeom>
        </p:spPr>
      </p:pic>
      <p:pic>
        <p:nvPicPr>
          <p:cNvPr id="10" name="Picture 9">
            <a:extLst>
              <a:ext uri="{FF2B5EF4-FFF2-40B4-BE49-F238E27FC236}">
                <a16:creationId xmlns:a16="http://schemas.microsoft.com/office/drawing/2014/main" id="{F541CBAD-42F0-21F1-E328-467ABD713CEA}"/>
              </a:ext>
            </a:extLst>
          </p:cNvPr>
          <p:cNvPicPr>
            <a:picLocks noChangeAspect="1"/>
          </p:cNvPicPr>
          <p:nvPr/>
        </p:nvPicPr>
        <p:blipFill>
          <a:blip r:embed="rId6"/>
          <a:stretch>
            <a:fillRect/>
          </a:stretch>
        </p:blipFill>
        <p:spPr>
          <a:xfrm>
            <a:off x="7605300" y="4438137"/>
            <a:ext cx="4320000" cy="1675247"/>
          </a:xfrm>
          <a:prstGeom prst="rect">
            <a:avLst/>
          </a:prstGeom>
        </p:spPr>
      </p:pic>
      <p:pic>
        <p:nvPicPr>
          <p:cNvPr id="12" name="Picture 11">
            <a:extLst>
              <a:ext uri="{FF2B5EF4-FFF2-40B4-BE49-F238E27FC236}">
                <a16:creationId xmlns:a16="http://schemas.microsoft.com/office/drawing/2014/main" id="{428AA7D6-C9EB-6E85-D892-782DB36454BA}"/>
              </a:ext>
            </a:extLst>
          </p:cNvPr>
          <p:cNvPicPr>
            <a:picLocks noChangeAspect="1"/>
          </p:cNvPicPr>
          <p:nvPr/>
        </p:nvPicPr>
        <p:blipFill>
          <a:blip r:embed="rId7"/>
          <a:stretch>
            <a:fillRect/>
          </a:stretch>
        </p:blipFill>
        <p:spPr>
          <a:xfrm>
            <a:off x="3100146" y="4438137"/>
            <a:ext cx="4320000" cy="1678017"/>
          </a:xfrm>
          <a:prstGeom prst="rect">
            <a:avLst/>
          </a:prstGeom>
        </p:spPr>
      </p:pic>
      <p:pic>
        <p:nvPicPr>
          <p:cNvPr id="13" name="Picture 12">
            <a:extLst>
              <a:ext uri="{FF2B5EF4-FFF2-40B4-BE49-F238E27FC236}">
                <a16:creationId xmlns:a16="http://schemas.microsoft.com/office/drawing/2014/main" id="{C35830FF-BDFD-6189-6AED-FD97BEC5F34F}"/>
              </a:ext>
            </a:extLst>
          </p:cNvPr>
          <p:cNvPicPr>
            <a:picLocks noChangeAspect="1"/>
          </p:cNvPicPr>
          <p:nvPr/>
        </p:nvPicPr>
        <p:blipFill>
          <a:blip r:embed="rId8"/>
          <a:stretch>
            <a:fillRect/>
          </a:stretch>
        </p:blipFill>
        <p:spPr>
          <a:xfrm>
            <a:off x="3100146" y="2589991"/>
            <a:ext cx="4320000" cy="1678017"/>
          </a:xfrm>
          <a:prstGeom prst="rect">
            <a:avLst/>
          </a:prstGeom>
        </p:spPr>
      </p:pic>
      <p:sp>
        <p:nvSpPr>
          <p:cNvPr id="14" name="TextBox 13">
            <a:extLst>
              <a:ext uri="{FF2B5EF4-FFF2-40B4-BE49-F238E27FC236}">
                <a16:creationId xmlns:a16="http://schemas.microsoft.com/office/drawing/2014/main" id="{A0B5CD7F-2BC8-38D7-325B-ABE6828775A0}"/>
              </a:ext>
            </a:extLst>
          </p:cNvPr>
          <p:cNvSpPr txBox="1"/>
          <p:nvPr/>
        </p:nvSpPr>
        <p:spPr>
          <a:xfrm>
            <a:off x="3904297" y="6426354"/>
            <a:ext cx="3818674" cy="307777"/>
          </a:xfrm>
          <a:prstGeom prst="rect">
            <a:avLst/>
          </a:prstGeom>
          <a:noFill/>
        </p:spPr>
        <p:txBody>
          <a:bodyPr wrap="none" rtlCol="0">
            <a:spAutoFit/>
          </a:bodyPr>
          <a:lstStyle/>
          <a:p>
            <a:r>
              <a:rPr lang="en-US" dirty="0"/>
              <a:t>Some visualization and values for XGB Model</a:t>
            </a:r>
          </a:p>
        </p:txBody>
      </p:sp>
    </p:spTree>
    <p:extLst>
      <p:ext uri="{BB962C8B-B14F-4D97-AF65-F5344CB8AC3E}">
        <p14:creationId xmlns:p14="http://schemas.microsoft.com/office/powerpoint/2010/main" val="3006718716"/>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D1D7DE-74C0-B8EA-9C0E-F2E0E04BA0C2}"/>
              </a:ext>
            </a:extLst>
          </p:cNvPr>
          <p:cNvSpPr txBox="1"/>
          <p:nvPr/>
        </p:nvSpPr>
        <p:spPr>
          <a:xfrm>
            <a:off x="2815258" y="3105834"/>
            <a:ext cx="6561483" cy="646331"/>
          </a:xfrm>
          <a:prstGeom prst="rect">
            <a:avLst/>
          </a:prstGeom>
          <a:noFill/>
        </p:spPr>
        <p:txBody>
          <a:bodyPr wrap="square" rtlCol="0">
            <a:spAutoFit/>
          </a:bodyPr>
          <a:lstStyle/>
          <a:p>
            <a:pPr algn="ctr"/>
            <a:r>
              <a:rPr lang="en-US" sz="3600" b="1" dirty="0">
                <a:solidFill>
                  <a:schemeClr val="accent1">
                    <a:lumMod val="75000"/>
                  </a:schemeClr>
                </a:solidFill>
              </a:rPr>
              <a:t>More Granular Models</a:t>
            </a:r>
          </a:p>
        </p:txBody>
      </p:sp>
    </p:spTree>
    <p:extLst>
      <p:ext uri="{BB962C8B-B14F-4D97-AF65-F5344CB8AC3E}">
        <p14:creationId xmlns:p14="http://schemas.microsoft.com/office/powerpoint/2010/main" val="453529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C16B85-3B7F-F929-CA09-FC1E4ADAEBDE}"/>
              </a:ext>
            </a:extLst>
          </p:cNvPr>
          <p:cNvSpPr>
            <a:spLocks noGrp="1"/>
          </p:cNvSpPr>
          <p:nvPr>
            <p:ph type="body" idx="1"/>
          </p:nvPr>
        </p:nvSpPr>
        <p:spPr/>
        <p:txBody>
          <a:bodyPr/>
          <a:lstStyle/>
          <a:p>
            <a:r>
              <a:rPr lang="en-US" dirty="0"/>
              <a:t>Granular Models</a:t>
            </a:r>
          </a:p>
        </p:txBody>
      </p:sp>
      <p:sp>
        <p:nvSpPr>
          <p:cNvPr id="3" name="Text Placeholder 2">
            <a:extLst>
              <a:ext uri="{FF2B5EF4-FFF2-40B4-BE49-F238E27FC236}">
                <a16:creationId xmlns:a16="http://schemas.microsoft.com/office/drawing/2014/main" id="{EABC797B-DBCE-AFD9-42AC-68CD94B95829}"/>
              </a:ext>
            </a:extLst>
          </p:cNvPr>
          <p:cNvSpPr>
            <a:spLocks noGrp="1"/>
          </p:cNvSpPr>
          <p:nvPr>
            <p:ph type="body" idx="2"/>
          </p:nvPr>
        </p:nvSpPr>
        <p:spPr>
          <a:xfrm>
            <a:off x="334963" y="1404793"/>
            <a:ext cx="11679936" cy="4934531"/>
          </a:xfrm>
        </p:spPr>
        <p:txBody>
          <a:bodyPr/>
          <a:lstStyle/>
          <a:p>
            <a:r>
              <a:rPr lang="en-US" dirty="0"/>
              <a:t>We fitted the XGB Model in Meal and Center level data to get better results, </a:t>
            </a:r>
            <a:r>
              <a:rPr lang="en-US" dirty="0" err="1"/>
              <a:t>i.e</a:t>
            </a:r>
            <a:r>
              <a:rPr lang="en-US" dirty="0"/>
              <a:t> reducing the MAPE.</a:t>
            </a:r>
          </a:p>
          <a:p>
            <a:r>
              <a:rPr lang="en-US" dirty="0"/>
              <a:t> </a:t>
            </a:r>
          </a:p>
        </p:txBody>
      </p:sp>
      <p:sp>
        <p:nvSpPr>
          <p:cNvPr id="4" name="Text Placeholder 3">
            <a:extLst>
              <a:ext uri="{FF2B5EF4-FFF2-40B4-BE49-F238E27FC236}">
                <a16:creationId xmlns:a16="http://schemas.microsoft.com/office/drawing/2014/main" id="{E7253616-3B52-2630-0AA9-AFD5168FD978}"/>
              </a:ext>
            </a:extLst>
          </p:cNvPr>
          <p:cNvSpPr>
            <a:spLocks noGrp="1"/>
          </p:cNvSpPr>
          <p:nvPr>
            <p:ph type="body" idx="3"/>
          </p:nvPr>
        </p:nvSpPr>
        <p:spPr/>
        <p:txBody>
          <a:bodyPr/>
          <a:lstStyle/>
          <a:p>
            <a:r>
              <a:rPr lang="en-US" dirty="0"/>
              <a:t>Meal and Center level Models</a:t>
            </a:r>
          </a:p>
        </p:txBody>
      </p:sp>
      <p:pic>
        <p:nvPicPr>
          <p:cNvPr id="6" name="Picture 5" descr="Table&#10;&#10;Description automatically generated">
            <a:extLst>
              <a:ext uri="{FF2B5EF4-FFF2-40B4-BE49-F238E27FC236}">
                <a16:creationId xmlns:a16="http://schemas.microsoft.com/office/drawing/2014/main" id="{C06B014C-9775-CD17-F85B-7169E35ECF34}"/>
              </a:ext>
            </a:extLst>
          </p:cNvPr>
          <p:cNvPicPr>
            <a:picLocks noChangeAspect="1"/>
          </p:cNvPicPr>
          <p:nvPr/>
        </p:nvPicPr>
        <p:blipFill>
          <a:blip r:embed="rId2"/>
          <a:stretch>
            <a:fillRect/>
          </a:stretch>
        </p:blipFill>
        <p:spPr>
          <a:xfrm>
            <a:off x="1209636" y="1933098"/>
            <a:ext cx="4197706" cy="3304824"/>
          </a:xfrm>
          <a:prstGeom prst="rect">
            <a:avLst/>
          </a:prstGeom>
        </p:spPr>
      </p:pic>
      <p:pic>
        <p:nvPicPr>
          <p:cNvPr id="8" name="Picture 7" descr="Table&#10;&#10;Description automatically generated">
            <a:extLst>
              <a:ext uri="{FF2B5EF4-FFF2-40B4-BE49-F238E27FC236}">
                <a16:creationId xmlns:a16="http://schemas.microsoft.com/office/drawing/2014/main" id="{5DE9B757-8334-3641-08E7-819703F43A8E}"/>
              </a:ext>
            </a:extLst>
          </p:cNvPr>
          <p:cNvPicPr>
            <a:picLocks noChangeAspect="1"/>
          </p:cNvPicPr>
          <p:nvPr/>
        </p:nvPicPr>
        <p:blipFill>
          <a:blip r:embed="rId3"/>
          <a:stretch>
            <a:fillRect/>
          </a:stretch>
        </p:blipFill>
        <p:spPr>
          <a:xfrm>
            <a:off x="7234342" y="1933098"/>
            <a:ext cx="4305264" cy="3304824"/>
          </a:xfrm>
          <a:prstGeom prst="rect">
            <a:avLst/>
          </a:prstGeom>
        </p:spPr>
      </p:pic>
      <p:sp>
        <p:nvSpPr>
          <p:cNvPr id="9" name="TextBox 8">
            <a:extLst>
              <a:ext uri="{FF2B5EF4-FFF2-40B4-BE49-F238E27FC236}">
                <a16:creationId xmlns:a16="http://schemas.microsoft.com/office/drawing/2014/main" id="{25920264-44DC-B198-6B9F-191ACDAE18B2}"/>
              </a:ext>
            </a:extLst>
          </p:cNvPr>
          <p:cNvSpPr txBox="1"/>
          <p:nvPr/>
        </p:nvSpPr>
        <p:spPr>
          <a:xfrm>
            <a:off x="2246339" y="5565911"/>
            <a:ext cx="2124299" cy="307777"/>
          </a:xfrm>
          <a:prstGeom prst="rect">
            <a:avLst/>
          </a:prstGeom>
          <a:noFill/>
        </p:spPr>
        <p:txBody>
          <a:bodyPr wrap="none" rtlCol="0">
            <a:spAutoFit/>
          </a:bodyPr>
          <a:lstStyle/>
          <a:p>
            <a:r>
              <a:rPr lang="en-US" dirty="0"/>
              <a:t>Meal Level Performance</a:t>
            </a:r>
          </a:p>
        </p:txBody>
      </p:sp>
      <p:sp>
        <p:nvSpPr>
          <p:cNvPr id="11" name="TextBox 10">
            <a:extLst>
              <a:ext uri="{FF2B5EF4-FFF2-40B4-BE49-F238E27FC236}">
                <a16:creationId xmlns:a16="http://schemas.microsoft.com/office/drawing/2014/main" id="{FE84C8F5-B8B8-609A-1635-EE446FCBA60A}"/>
              </a:ext>
            </a:extLst>
          </p:cNvPr>
          <p:cNvSpPr txBox="1"/>
          <p:nvPr/>
        </p:nvSpPr>
        <p:spPr>
          <a:xfrm>
            <a:off x="8177286" y="5555970"/>
            <a:ext cx="2419376" cy="307777"/>
          </a:xfrm>
          <a:prstGeom prst="rect">
            <a:avLst/>
          </a:prstGeom>
          <a:noFill/>
        </p:spPr>
        <p:txBody>
          <a:bodyPr wrap="square" rtlCol="0">
            <a:spAutoFit/>
          </a:bodyPr>
          <a:lstStyle/>
          <a:p>
            <a:r>
              <a:rPr lang="en-US" dirty="0"/>
              <a:t>Center Level Performance</a:t>
            </a:r>
          </a:p>
        </p:txBody>
      </p:sp>
    </p:spTree>
    <p:extLst>
      <p:ext uri="{BB962C8B-B14F-4D97-AF65-F5344CB8AC3E}">
        <p14:creationId xmlns:p14="http://schemas.microsoft.com/office/powerpoint/2010/main" val="3717741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EC170D-B75C-B021-295C-F93359E7FD81}"/>
              </a:ext>
            </a:extLst>
          </p:cNvPr>
          <p:cNvSpPr>
            <a:spLocks noGrp="1"/>
          </p:cNvSpPr>
          <p:nvPr>
            <p:ph type="body" idx="1"/>
          </p:nvPr>
        </p:nvSpPr>
        <p:spPr>
          <a:xfrm>
            <a:off x="215547" y="169685"/>
            <a:ext cx="7596610" cy="967853"/>
          </a:xfrm>
        </p:spPr>
        <p:txBody>
          <a:bodyPr/>
          <a:lstStyle/>
          <a:p>
            <a:r>
              <a:rPr lang="en-US" dirty="0"/>
              <a:t>Meal cross Center Level</a:t>
            </a:r>
          </a:p>
        </p:txBody>
      </p:sp>
      <p:pic>
        <p:nvPicPr>
          <p:cNvPr id="6" name="Picture 5" descr="Table&#10;&#10;Description automatically generated">
            <a:extLst>
              <a:ext uri="{FF2B5EF4-FFF2-40B4-BE49-F238E27FC236}">
                <a16:creationId xmlns:a16="http://schemas.microsoft.com/office/drawing/2014/main" id="{BC44D0AA-2C20-13F5-C36D-6FE1E0B1B22A}"/>
              </a:ext>
            </a:extLst>
          </p:cNvPr>
          <p:cNvPicPr>
            <a:picLocks noChangeAspect="1"/>
          </p:cNvPicPr>
          <p:nvPr/>
        </p:nvPicPr>
        <p:blipFill>
          <a:blip r:embed="rId2"/>
          <a:stretch>
            <a:fillRect/>
          </a:stretch>
        </p:blipFill>
        <p:spPr>
          <a:xfrm>
            <a:off x="3115640" y="1525812"/>
            <a:ext cx="5034446" cy="3325923"/>
          </a:xfrm>
          <a:prstGeom prst="rect">
            <a:avLst/>
          </a:prstGeom>
        </p:spPr>
      </p:pic>
      <p:sp>
        <p:nvSpPr>
          <p:cNvPr id="7" name="TextBox 6">
            <a:extLst>
              <a:ext uri="{FF2B5EF4-FFF2-40B4-BE49-F238E27FC236}">
                <a16:creationId xmlns:a16="http://schemas.microsoft.com/office/drawing/2014/main" id="{961C88C7-055A-50E8-2FE8-665EFF26BEBB}"/>
              </a:ext>
            </a:extLst>
          </p:cNvPr>
          <p:cNvSpPr txBox="1"/>
          <p:nvPr/>
        </p:nvSpPr>
        <p:spPr>
          <a:xfrm>
            <a:off x="1314883" y="5416826"/>
            <a:ext cx="9562233" cy="666849"/>
          </a:xfrm>
          <a:prstGeom prst="rect">
            <a:avLst/>
          </a:prstGeom>
          <a:noFill/>
        </p:spPr>
        <p:txBody>
          <a:bodyPr wrap="none" rtlCol="0">
            <a:spAutoFit/>
          </a:bodyPr>
          <a:lstStyle/>
          <a:p>
            <a:r>
              <a:rPr lang="en-US" dirty="0"/>
              <a:t>We fitted the model in 10x10 top meal and centers into total 100 data, and found out that the best meal level models or</a:t>
            </a:r>
          </a:p>
          <a:p>
            <a:r>
              <a:rPr lang="en-US" dirty="0"/>
              <a:t> best center level models did not perform best in meal cross center level, the R</a:t>
            </a:r>
            <a:r>
              <a:rPr lang="en-US" baseline="30000" dirty="0"/>
              <a:t>2 </a:t>
            </a:r>
            <a:r>
              <a:rPr lang="en-US" dirty="0"/>
              <a:t>has reduced significantly.</a:t>
            </a:r>
          </a:p>
          <a:p>
            <a:endParaRPr lang="en-US" baseline="30000" dirty="0"/>
          </a:p>
        </p:txBody>
      </p:sp>
    </p:spTree>
    <p:extLst>
      <p:ext uri="{BB962C8B-B14F-4D97-AF65-F5344CB8AC3E}">
        <p14:creationId xmlns:p14="http://schemas.microsoft.com/office/powerpoint/2010/main" val="2667288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D1D7DE-74C0-B8EA-9C0E-F2E0E04BA0C2}"/>
              </a:ext>
            </a:extLst>
          </p:cNvPr>
          <p:cNvSpPr txBox="1"/>
          <p:nvPr/>
        </p:nvSpPr>
        <p:spPr>
          <a:xfrm>
            <a:off x="2815258" y="3105834"/>
            <a:ext cx="6561483" cy="646331"/>
          </a:xfrm>
          <a:prstGeom prst="rect">
            <a:avLst/>
          </a:prstGeom>
          <a:noFill/>
        </p:spPr>
        <p:txBody>
          <a:bodyPr wrap="square" rtlCol="0">
            <a:spAutoFit/>
          </a:bodyPr>
          <a:lstStyle/>
          <a:p>
            <a:pPr algn="ctr"/>
            <a:r>
              <a:rPr lang="en-US" sz="3600" b="1" dirty="0">
                <a:solidFill>
                  <a:schemeClr val="accent1">
                    <a:lumMod val="75000"/>
                  </a:schemeClr>
                </a:solidFill>
              </a:rPr>
              <a:t>Results and Prediction</a:t>
            </a:r>
          </a:p>
        </p:txBody>
      </p:sp>
    </p:spTree>
    <p:extLst>
      <p:ext uri="{BB962C8B-B14F-4D97-AF65-F5344CB8AC3E}">
        <p14:creationId xmlns:p14="http://schemas.microsoft.com/office/powerpoint/2010/main" val="3487338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EC170D-B75C-B021-295C-F93359E7FD81}"/>
              </a:ext>
            </a:extLst>
          </p:cNvPr>
          <p:cNvSpPr>
            <a:spLocks noGrp="1"/>
          </p:cNvSpPr>
          <p:nvPr>
            <p:ph type="body" idx="1"/>
          </p:nvPr>
        </p:nvSpPr>
        <p:spPr>
          <a:xfrm>
            <a:off x="215547" y="169685"/>
            <a:ext cx="7596610" cy="967853"/>
          </a:xfrm>
        </p:spPr>
        <p:txBody>
          <a:bodyPr/>
          <a:lstStyle/>
          <a:p>
            <a:r>
              <a:rPr lang="en-US" b="0" dirty="0"/>
              <a:t>Predictions and Insights</a:t>
            </a:r>
          </a:p>
        </p:txBody>
      </p:sp>
      <p:pic>
        <p:nvPicPr>
          <p:cNvPr id="8" name="Picture 7">
            <a:extLst>
              <a:ext uri="{FF2B5EF4-FFF2-40B4-BE49-F238E27FC236}">
                <a16:creationId xmlns:a16="http://schemas.microsoft.com/office/drawing/2014/main" id="{F06B3577-AF3B-DFC6-1935-0D13A50F305C}"/>
              </a:ext>
            </a:extLst>
          </p:cNvPr>
          <p:cNvPicPr>
            <a:picLocks noChangeAspect="1"/>
          </p:cNvPicPr>
          <p:nvPr/>
        </p:nvPicPr>
        <p:blipFill>
          <a:blip r:embed="rId2"/>
          <a:stretch>
            <a:fillRect/>
          </a:stretch>
        </p:blipFill>
        <p:spPr>
          <a:xfrm>
            <a:off x="1331844" y="1293082"/>
            <a:ext cx="4196522" cy="2292802"/>
          </a:xfrm>
          <a:prstGeom prst="rect">
            <a:avLst/>
          </a:prstGeom>
        </p:spPr>
      </p:pic>
      <p:sp>
        <p:nvSpPr>
          <p:cNvPr id="10" name="TextBox 9">
            <a:extLst>
              <a:ext uri="{FF2B5EF4-FFF2-40B4-BE49-F238E27FC236}">
                <a16:creationId xmlns:a16="http://schemas.microsoft.com/office/drawing/2014/main" id="{45D02373-4E12-B991-2280-8EC6071B344A}"/>
              </a:ext>
            </a:extLst>
          </p:cNvPr>
          <p:cNvSpPr txBox="1"/>
          <p:nvPr/>
        </p:nvSpPr>
        <p:spPr>
          <a:xfrm>
            <a:off x="1756409" y="3617634"/>
            <a:ext cx="3347391" cy="307777"/>
          </a:xfrm>
          <a:prstGeom prst="rect">
            <a:avLst/>
          </a:prstGeom>
          <a:noFill/>
        </p:spPr>
        <p:txBody>
          <a:bodyPr wrap="none" rtlCol="0">
            <a:spAutoFit/>
          </a:bodyPr>
          <a:lstStyle/>
          <a:p>
            <a:r>
              <a:rPr lang="en-US" dirty="0"/>
              <a:t>Prediction for meal_id 1970 center id 10</a:t>
            </a:r>
          </a:p>
        </p:txBody>
      </p:sp>
      <p:pic>
        <p:nvPicPr>
          <p:cNvPr id="11" name="Picture 10">
            <a:extLst>
              <a:ext uri="{FF2B5EF4-FFF2-40B4-BE49-F238E27FC236}">
                <a16:creationId xmlns:a16="http://schemas.microsoft.com/office/drawing/2014/main" id="{407BF933-2B4B-7671-F925-F5FF6B37E7F4}"/>
              </a:ext>
            </a:extLst>
          </p:cNvPr>
          <p:cNvPicPr>
            <a:picLocks noChangeAspect="1"/>
          </p:cNvPicPr>
          <p:nvPr/>
        </p:nvPicPr>
        <p:blipFill>
          <a:blip r:embed="rId3"/>
          <a:stretch>
            <a:fillRect/>
          </a:stretch>
        </p:blipFill>
        <p:spPr>
          <a:xfrm>
            <a:off x="6474790" y="1275959"/>
            <a:ext cx="4285974" cy="2341675"/>
          </a:xfrm>
          <a:prstGeom prst="rect">
            <a:avLst/>
          </a:prstGeom>
        </p:spPr>
      </p:pic>
      <p:pic>
        <p:nvPicPr>
          <p:cNvPr id="13" name="Picture 12">
            <a:extLst>
              <a:ext uri="{FF2B5EF4-FFF2-40B4-BE49-F238E27FC236}">
                <a16:creationId xmlns:a16="http://schemas.microsoft.com/office/drawing/2014/main" id="{4D033191-D663-2796-C51F-CAA404F22914}"/>
              </a:ext>
            </a:extLst>
          </p:cNvPr>
          <p:cNvPicPr>
            <a:picLocks noChangeAspect="1"/>
          </p:cNvPicPr>
          <p:nvPr/>
        </p:nvPicPr>
        <p:blipFill>
          <a:blip r:embed="rId4"/>
          <a:stretch>
            <a:fillRect/>
          </a:stretch>
        </p:blipFill>
        <p:spPr>
          <a:xfrm>
            <a:off x="1331844" y="3974217"/>
            <a:ext cx="4196522" cy="2144373"/>
          </a:xfrm>
          <a:prstGeom prst="rect">
            <a:avLst/>
          </a:prstGeom>
        </p:spPr>
      </p:pic>
      <p:pic>
        <p:nvPicPr>
          <p:cNvPr id="15" name="Picture 14">
            <a:extLst>
              <a:ext uri="{FF2B5EF4-FFF2-40B4-BE49-F238E27FC236}">
                <a16:creationId xmlns:a16="http://schemas.microsoft.com/office/drawing/2014/main" id="{A5F26308-B7C2-56E6-F452-F19AFC2066F6}"/>
              </a:ext>
            </a:extLst>
          </p:cNvPr>
          <p:cNvPicPr>
            <a:picLocks noChangeAspect="1"/>
          </p:cNvPicPr>
          <p:nvPr/>
        </p:nvPicPr>
        <p:blipFill>
          <a:blip r:embed="rId5"/>
          <a:stretch>
            <a:fillRect/>
          </a:stretch>
        </p:blipFill>
        <p:spPr>
          <a:xfrm>
            <a:off x="6474790" y="3974216"/>
            <a:ext cx="4285974" cy="2144373"/>
          </a:xfrm>
          <a:prstGeom prst="rect">
            <a:avLst/>
          </a:prstGeom>
        </p:spPr>
      </p:pic>
      <p:sp>
        <p:nvSpPr>
          <p:cNvPr id="17" name="TextBox 16">
            <a:extLst>
              <a:ext uri="{FF2B5EF4-FFF2-40B4-BE49-F238E27FC236}">
                <a16:creationId xmlns:a16="http://schemas.microsoft.com/office/drawing/2014/main" id="{E8870210-0CA1-1959-036A-7B82DC3DA32B}"/>
              </a:ext>
            </a:extLst>
          </p:cNvPr>
          <p:cNvSpPr txBox="1"/>
          <p:nvPr/>
        </p:nvSpPr>
        <p:spPr>
          <a:xfrm>
            <a:off x="7205869" y="3617634"/>
            <a:ext cx="3347391" cy="523220"/>
          </a:xfrm>
          <a:prstGeom prst="rect">
            <a:avLst/>
          </a:prstGeom>
          <a:noFill/>
        </p:spPr>
        <p:txBody>
          <a:bodyPr wrap="none" rtlCol="0">
            <a:spAutoFit/>
          </a:bodyPr>
          <a:lstStyle/>
          <a:p>
            <a:r>
              <a:rPr lang="en-US" dirty="0"/>
              <a:t>Prediction for meal_id 1970 center id 13</a:t>
            </a:r>
          </a:p>
          <a:p>
            <a:endParaRPr lang="en-US" dirty="0"/>
          </a:p>
        </p:txBody>
      </p:sp>
      <p:sp>
        <p:nvSpPr>
          <p:cNvPr id="18" name="TextBox 17">
            <a:extLst>
              <a:ext uri="{FF2B5EF4-FFF2-40B4-BE49-F238E27FC236}">
                <a16:creationId xmlns:a16="http://schemas.microsoft.com/office/drawing/2014/main" id="{3F8FC659-4936-5629-8D3B-52049DFD3B94}"/>
              </a:ext>
            </a:extLst>
          </p:cNvPr>
          <p:cNvSpPr txBox="1"/>
          <p:nvPr/>
        </p:nvSpPr>
        <p:spPr>
          <a:xfrm>
            <a:off x="1756409" y="6167396"/>
            <a:ext cx="3347391" cy="523220"/>
          </a:xfrm>
          <a:prstGeom prst="rect">
            <a:avLst/>
          </a:prstGeom>
          <a:noFill/>
        </p:spPr>
        <p:txBody>
          <a:bodyPr wrap="none" rtlCol="0">
            <a:spAutoFit/>
          </a:bodyPr>
          <a:lstStyle/>
          <a:p>
            <a:r>
              <a:rPr lang="en-US" dirty="0"/>
              <a:t>Prediction for meal_id 1970 center id 52</a:t>
            </a:r>
          </a:p>
          <a:p>
            <a:endParaRPr lang="en-US" dirty="0"/>
          </a:p>
        </p:txBody>
      </p:sp>
      <p:sp>
        <p:nvSpPr>
          <p:cNvPr id="19" name="TextBox 18">
            <a:extLst>
              <a:ext uri="{FF2B5EF4-FFF2-40B4-BE49-F238E27FC236}">
                <a16:creationId xmlns:a16="http://schemas.microsoft.com/office/drawing/2014/main" id="{BB03B130-CF12-75BD-F82D-E83FDDD3D0EC}"/>
              </a:ext>
            </a:extLst>
          </p:cNvPr>
          <p:cNvSpPr txBox="1"/>
          <p:nvPr/>
        </p:nvSpPr>
        <p:spPr>
          <a:xfrm>
            <a:off x="7343800" y="6251499"/>
            <a:ext cx="3347391" cy="307777"/>
          </a:xfrm>
          <a:prstGeom prst="rect">
            <a:avLst/>
          </a:prstGeom>
          <a:noFill/>
        </p:spPr>
        <p:txBody>
          <a:bodyPr wrap="none" rtlCol="0">
            <a:spAutoFit/>
          </a:bodyPr>
          <a:lstStyle/>
          <a:p>
            <a:r>
              <a:rPr lang="en-US" dirty="0"/>
              <a:t>Prediction for meal_id 2760 center id 65</a:t>
            </a:r>
          </a:p>
        </p:txBody>
      </p:sp>
    </p:spTree>
    <p:extLst>
      <p:ext uri="{BB962C8B-B14F-4D97-AF65-F5344CB8AC3E}">
        <p14:creationId xmlns:p14="http://schemas.microsoft.com/office/powerpoint/2010/main" val="2701261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EC170D-B75C-B021-295C-F93359E7FD81}"/>
              </a:ext>
            </a:extLst>
          </p:cNvPr>
          <p:cNvSpPr>
            <a:spLocks noGrp="1"/>
          </p:cNvSpPr>
          <p:nvPr>
            <p:ph type="body" idx="1"/>
          </p:nvPr>
        </p:nvSpPr>
        <p:spPr>
          <a:xfrm>
            <a:off x="215547" y="169685"/>
            <a:ext cx="7596610" cy="967853"/>
          </a:xfrm>
        </p:spPr>
        <p:txBody>
          <a:bodyPr/>
          <a:lstStyle/>
          <a:p>
            <a:r>
              <a:rPr lang="en-US" b="0" dirty="0"/>
              <a:t>Predictions and Insights</a:t>
            </a:r>
          </a:p>
        </p:txBody>
      </p:sp>
      <p:sp>
        <p:nvSpPr>
          <p:cNvPr id="4" name="TextBox 3">
            <a:extLst>
              <a:ext uri="{FF2B5EF4-FFF2-40B4-BE49-F238E27FC236}">
                <a16:creationId xmlns:a16="http://schemas.microsoft.com/office/drawing/2014/main" id="{6359E367-81B2-FF55-4CC0-9CB21B03F12B}"/>
              </a:ext>
            </a:extLst>
          </p:cNvPr>
          <p:cNvSpPr txBox="1"/>
          <p:nvPr/>
        </p:nvSpPr>
        <p:spPr>
          <a:xfrm>
            <a:off x="944217" y="1972916"/>
            <a:ext cx="10644809" cy="2912167"/>
          </a:xfrm>
          <a:prstGeom prst="rect">
            <a:avLst/>
          </a:prstGeom>
          <a:noFill/>
        </p:spPr>
        <p:txBody>
          <a:bodyPr wrap="square" rtlCol="0">
            <a:noAutofit/>
          </a:bodyPr>
          <a:lstStyle/>
          <a:p>
            <a:pPr marL="285750" indent="-285750">
              <a:buFont typeface="Arial" panose="020B0604020202020204" pitchFamily="34" charset="0"/>
              <a:buChar char="•"/>
            </a:pPr>
            <a:r>
              <a:rPr lang="en-US" sz="2000" dirty="0"/>
              <a:t>A good feature of these predictions can be seen, that they have predicted the peaks and dips properly</a:t>
            </a:r>
          </a:p>
          <a:p>
            <a:pPr marL="285750" indent="-285750">
              <a:buFont typeface="Arial" panose="020B0604020202020204" pitchFamily="34" charset="0"/>
              <a:buChar char="•"/>
            </a:pPr>
            <a:r>
              <a:rPr lang="en-US" sz="2000" dirty="0"/>
              <a:t>Also, on average predictions are higher than original, but for peaks or special cases the predictions are lower than the original, this insight will help in a way by not storing excessive foods that might perish, in case of special occasions in future did not really have that high demand, thus mitigating the risks.</a:t>
            </a:r>
          </a:p>
          <a:p>
            <a:pPr marL="285750" indent="-285750">
              <a:buFont typeface="Arial" panose="020B0604020202020204" pitchFamily="34" charset="0"/>
              <a:buChar char="•"/>
            </a:pPr>
            <a:r>
              <a:rPr lang="en-US" sz="2000" dirty="0"/>
              <a:t> For the meal cross center data which has not performed better we might have to fit other models</a:t>
            </a:r>
          </a:p>
        </p:txBody>
      </p:sp>
    </p:spTree>
    <p:extLst>
      <p:ext uri="{BB962C8B-B14F-4D97-AF65-F5344CB8AC3E}">
        <p14:creationId xmlns:p14="http://schemas.microsoft.com/office/powerpoint/2010/main" val="475994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D1D7DE-74C0-B8EA-9C0E-F2E0E04BA0C2}"/>
              </a:ext>
            </a:extLst>
          </p:cNvPr>
          <p:cNvSpPr txBox="1"/>
          <p:nvPr/>
        </p:nvSpPr>
        <p:spPr>
          <a:xfrm>
            <a:off x="2815258" y="3105834"/>
            <a:ext cx="6561483" cy="646331"/>
          </a:xfrm>
          <a:prstGeom prst="rect">
            <a:avLst/>
          </a:prstGeom>
          <a:noFill/>
        </p:spPr>
        <p:txBody>
          <a:bodyPr wrap="square" rtlCol="0">
            <a:spAutoFit/>
          </a:bodyPr>
          <a:lstStyle/>
          <a:p>
            <a:pPr algn="ctr"/>
            <a:r>
              <a:rPr lang="en-US" sz="3600" b="1" dirty="0">
                <a:solidFill>
                  <a:schemeClr val="accent1">
                    <a:lumMod val="75000"/>
                  </a:schemeClr>
                </a:solidFill>
              </a:rPr>
              <a:t>Future Scopes</a:t>
            </a:r>
          </a:p>
        </p:txBody>
      </p:sp>
    </p:spTree>
    <p:extLst>
      <p:ext uri="{BB962C8B-B14F-4D97-AF65-F5344CB8AC3E}">
        <p14:creationId xmlns:p14="http://schemas.microsoft.com/office/powerpoint/2010/main" val="750344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EC170D-B75C-B021-295C-F93359E7FD81}"/>
              </a:ext>
            </a:extLst>
          </p:cNvPr>
          <p:cNvSpPr>
            <a:spLocks noGrp="1"/>
          </p:cNvSpPr>
          <p:nvPr>
            <p:ph type="body" idx="1"/>
          </p:nvPr>
        </p:nvSpPr>
        <p:spPr>
          <a:xfrm>
            <a:off x="215547" y="169685"/>
            <a:ext cx="7596610" cy="967853"/>
          </a:xfrm>
        </p:spPr>
        <p:txBody>
          <a:bodyPr/>
          <a:lstStyle/>
          <a:p>
            <a:r>
              <a:rPr lang="en-US" b="0" dirty="0"/>
              <a:t>Future Scopes</a:t>
            </a:r>
          </a:p>
        </p:txBody>
      </p:sp>
      <p:sp>
        <p:nvSpPr>
          <p:cNvPr id="4" name="TextBox 3">
            <a:extLst>
              <a:ext uri="{FF2B5EF4-FFF2-40B4-BE49-F238E27FC236}">
                <a16:creationId xmlns:a16="http://schemas.microsoft.com/office/drawing/2014/main" id="{6359E367-81B2-FF55-4CC0-9CB21B03F12B}"/>
              </a:ext>
            </a:extLst>
          </p:cNvPr>
          <p:cNvSpPr txBox="1"/>
          <p:nvPr/>
        </p:nvSpPr>
        <p:spPr>
          <a:xfrm>
            <a:off x="964095" y="1972916"/>
            <a:ext cx="10644809" cy="3841475"/>
          </a:xfrm>
          <a:prstGeom prst="rect">
            <a:avLst/>
          </a:prstGeom>
          <a:noFill/>
        </p:spPr>
        <p:txBody>
          <a:bodyPr wrap="square" rtlCol="0">
            <a:noAutofit/>
          </a:bodyPr>
          <a:lstStyle/>
          <a:p>
            <a:pPr marL="342900" indent="-342900">
              <a:buFont typeface="Arial" panose="020B0604020202020204" pitchFamily="34" charset="0"/>
              <a:buChar char="•"/>
            </a:pPr>
            <a:r>
              <a:rPr lang="en-US" sz="2000" dirty="0"/>
              <a:t>Due to the time series models not performing well, and being costly to apply in large datasets, we had to resort to regression models.</a:t>
            </a:r>
          </a:p>
          <a:p>
            <a:pPr marL="342900" indent="-342900">
              <a:buFont typeface="Arial" panose="020B0604020202020204" pitchFamily="34" charset="0"/>
              <a:buChar char="•"/>
            </a:pPr>
            <a:r>
              <a:rPr lang="en-US" sz="2000" dirty="0"/>
              <a:t>Which essentially converted the forecasting problem into prediction problem.</a:t>
            </a:r>
          </a:p>
          <a:p>
            <a:pPr marL="342900" indent="-342900">
              <a:buFont typeface="Arial" panose="020B0604020202020204" pitchFamily="34" charset="0"/>
              <a:buChar char="•"/>
            </a:pPr>
            <a:r>
              <a:rPr lang="en-US" sz="2000" dirty="0"/>
              <a:t>To avoid this, we can try to apply time series model in all data of meal cross center granularity.</a:t>
            </a:r>
          </a:p>
          <a:p>
            <a:pPr marL="342900" indent="-342900">
              <a:buFont typeface="Arial" panose="020B0604020202020204" pitchFamily="34" charset="0"/>
              <a:buChar char="•"/>
            </a:pPr>
            <a:r>
              <a:rPr lang="en-US" sz="2000" dirty="0"/>
              <a:t>Second approach, we have also seen the LSTM model performed moderately, well for a 12-week window of prediction.</a:t>
            </a:r>
          </a:p>
          <a:p>
            <a:pPr marL="342900" indent="-342900">
              <a:buFont typeface="Arial" panose="020B0604020202020204" pitchFamily="34" charset="0"/>
              <a:buChar char="•"/>
            </a:pPr>
            <a:r>
              <a:rPr lang="en-US" sz="2000" dirty="0"/>
              <a:t>We can apply LSTM to all the required regressors to get a forecast (future values) on them.</a:t>
            </a:r>
          </a:p>
          <a:p>
            <a:pPr marL="342900" indent="-342900">
              <a:buFont typeface="Arial" panose="020B0604020202020204" pitchFamily="34" charset="0"/>
              <a:buChar char="•"/>
            </a:pPr>
            <a:r>
              <a:rPr lang="en-US" sz="2000" dirty="0"/>
              <a:t>Then take these future values to predict demand for number of orders in future, using a good regression model, to save time and computation.</a:t>
            </a:r>
          </a:p>
          <a:p>
            <a:pPr marL="342900" indent="-342900">
              <a:buFont typeface="Arial" panose="020B0604020202020204" pitchFamily="34" charset="0"/>
              <a:buChar char="•"/>
            </a:pPr>
            <a:r>
              <a:rPr lang="en-US" sz="2000" dirty="0">
                <a:hlinkClick r:id="rId2"/>
              </a:rPr>
              <a:t>Github Link for the project</a:t>
            </a: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634370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495349A4-846C-BC89-E6F6-E9F6347C69EC}"/>
              </a:ext>
            </a:extLst>
          </p:cNvPr>
          <p:cNvSpPr>
            <a:spLocks noGrp="1"/>
          </p:cNvSpPr>
          <p:nvPr>
            <p:ph type="body" idx="1"/>
          </p:nvPr>
        </p:nvSpPr>
        <p:spPr/>
        <p:txBody>
          <a:bodyPr/>
          <a:lstStyle/>
          <a:p>
            <a:r>
              <a:rPr lang="en-US" dirty="0"/>
              <a:t>AGENDA</a:t>
            </a:r>
          </a:p>
        </p:txBody>
      </p:sp>
      <p:sp>
        <p:nvSpPr>
          <p:cNvPr id="31" name="TextBox 30">
            <a:extLst>
              <a:ext uri="{FF2B5EF4-FFF2-40B4-BE49-F238E27FC236}">
                <a16:creationId xmlns:a16="http://schemas.microsoft.com/office/drawing/2014/main" id="{1C55B80B-1D4A-2048-D595-AE7E0469CE79}"/>
              </a:ext>
            </a:extLst>
          </p:cNvPr>
          <p:cNvSpPr txBox="1"/>
          <p:nvPr/>
        </p:nvSpPr>
        <p:spPr>
          <a:xfrm>
            <a:off x="6602278" y="2340244"/>
            <a:ext cx="263471" cy="433953"/>
          </a:xfrm>
          <a:prstGeom prst="rect">
            <a:avLst/>
          </a:prstGeom>
          <a:noFill/>
        </p:spPr>
        <p:txBody>
          <a:bodyPr wrap="square" rtlCol="0">
            <a:spAutoFit/>
          </a:bodyPr>
          <a:lstStyle/>
          <a:p>
            <a:endParaRPr lang="en-US" dirty="0"/>
          </a:p>
        </p:txBody>
      </p:sp>
      <p:graphicFrame>
        <p:nvGraphicFramePr>
          <p:cNvPr id="34" name="Diagram 33">
            <a:extLst>
              <a:ext uri="{FF2B5EF4-FFF2-40B4-BE49-F238E27FC236}">
                <a16:creationId xmlns:a16="http://schemas.microsoft.com/office/drawing/2014/main" id="{4540A1F6-BC72-9A58-93B9-C9576C30868E}"/>
              </a:ext>
            </a:extLst>
          </p:cNvPr>
          <p:cNvGraphicFramePr/>
          <p:nvPr>
            <p:extLst>
              <p:ext uri="{D42A27DB-BD31-4B8C-83A1-F6EECF244321}">
                <p14:modId xmlns:p14="http://schemas.microsoft.com/office/powerpoint/2010/main" val="1969193716"/>
              </p:ext>
            </p:extLst>
          </p:nvPr>
        </p:nvGraphicFramePr>
        <p:xfrm>
          <a:off x="663494" y="1595230"/>
          <a:ext cx="10865011" cy="36675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500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30"/>
          <p:cNvSpPr/>
          <p:nvPr/>
        </p:nvSpPr>
        <p:spPr>
          <a:xfrm>
            <a:off x="79513" y="318052"/>
            <a:ext cx="12192000" cy="6858000"/>
          </a:xfrm>
          <a:prstGeom prst="rect">
            <a:avLst/>
          </a:prstGeom>
          <a:solidFill>
            <a:srgbClr val="1E3D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10" name="Google Shape;1210;p30"/>
          <p:cNvPicPr preferRelativeResize="0"/>
          <p:nvPr/>
        </p:nvPicPr>
        <p:blipFill rotWithShape="1">
          <a:blip r:embed="rId3">
            <a:alphaModFix/>
          </a:blip>
          <a:srcRect/>
          <a:stretch/>
        </p:blipFill>
        <p:spPr>
          <a:xfrm>
            <a:off x="868333" y="1143311"/>
            <a:ext cx="4195180" cy="4571379"/>
          </a:xfrm>
          <a:prstGeom prst="rect">
            <a:avLst/>
          </a:prstGeom>
          <a:noFill/>
          <a:ln>
            <a:noFill/>
          </a:ln>
        </p:spPr>
      </p:pic>
      <p:grpSp>
        <p:nvGrpSpPr>
          <p:cNvPr id="1211" name="Google Shape;1211;p30"/>
          <p:cNvGrpSpPr/>
          <p:nvPr/>
        </p:nvGrpSpPr>
        <p:grpSpPr>
          <a:xfrm>
            <a:off x="5423164" y="1386141"/>
            <a:ext cx="5900503" cy="4085717"/>
            <a:chOff x="5539657" y="1250793"/>
            <a:chExt cx="5900503" cy="4085717"/>
          </a:xfrm>
        </p:grpSpPr>
        <p:sp>
          <p:nvSpPr>
            <p:cNvPr id="1212" name="Google Shape;1212;p30"/>
            <p:cNvSpPr txBox="1"/>
            <p:nvPr/>
          </p:nvSpPr>
          <p:spPr>
            <a:xfrm>
              <a:off x="5553496" y="1250793"/>
              <a:ext cx="4564318"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IN" sz="4800" b="1" i="0" u="none" strike="noStrike" cap="none" dirty="0">
                  <a:solidFill>
                    <a:schemeClr val="lt1"/>
                  </a:solidFill>
                  <a:latin typeface="Arial"/>
                  <a:ea typeface="Arial"/>
                  <a:cs typeface="Arial"/>
                  <a:sym typeface="Arial"/>
                </a:rPr>
                <a:t>Thank You! For attending</a:t>
              </a:r>
              <a:endParaRPr sz="4800" b="1" i="0" u="none" strike="noStrike" cap="none" dirty="0">
                <a:solidFill>
                  <a:schemeClr val="lt1"/>
                </a:solidFill>
                <a:latin typeface="Arial"/>
                <a:ea typeface="Arial"/>
                <a:cs typeface="Arial"/>
                <a:sym typeface="Arial"/>
              </a:endParaRPr>
            </a:p>
          </p:txBody>
        </p:sp>
        <p:cxnSp>
          <p:nvCxnSpPr>
            <p:cNvPr id="1213" name="Google Shape;1213;p30"/>
            <p:cNvCxnSpPr/>
            <p:nvPr/>
          </p:nvCxnSpPr>
          <p:spPr>
            <a:xfrm>
              <a:off x="5679440" y="2936029"/>
              <a:ext cx="406400" cy="0"/>
            </a:xfrm>
            <a:prstGeom prst="straightConnector1">
              <a:avLst/>
            </a:prstGeom>
            <a:noFill/>
            <a:ln w="63500" cap="rnd" cmpd="sng">
              <a:solidFill>
                <a:srgbClr val="E24048"/>
              </a:solidFill>
              <a:prstDash val="solid"/>
              <a:miter lim="800000"/>
              <a:headEnd type="none" w="sm" len="sm"/>
              <a:tailEnd type="none" w="sm" len="sm"/>
            </a:ln>
          </p:spPr>
        </p:cxnSp>
        <p:sp>
          <p:nvSpPr>
            <p:cNvPr id="1215" name="Google Shape;1215;p30"/>
            <p:cNvSpPr txBox="1"/>
            <p:nvPr/>
          </p:nvSpPr>
          <p:spPr>
            <a:xfrm>
              <a:off x="5553497" y="4105127"/>
              <a:ext cx="5795224" cy="31639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000"/>
                <a:buFont typeface="Arial"/>
                <a:buNone/>
              </a:pPr>
              <a:r>
                <a:rPr lang="en-IN" sz="1600" b="1" i="0" u="none" strike="noStrike" cap="none" dirty="0">
                  <a:solidFill>
                    <a:schemeClr val="lt1"/>
                  </a:solidFill>
                  <a:latin typeface="Arial"/>
                  <a:ea typeface="Arial"/>
                  <a:cs typeface="Arial"/>
                  <a:sym typeface="Arial"/>
                </a:rPr>
                <a:t>Email: </a:t>
              </a:r>
              <a:r>
                <a:rPr lang="en-IN" sz="1600" i="0" u="none" strike="noStrike" cap="none" dirty="0">
                  <a:solidFill>
                    <a:schemeClr val="lt1"/>
                  </a:solidFill>
                  <a:latin typeface="Arial"/>
                  <a:ea typeface="Arial"/>
                  <a:cs typeface="Arial"/>
                  <a:sym typeface="Arial"/>
                </a:rPr>
                <a:t>arkaprova@sigmoidanalytics.com</a:t>
              </a:r>
              <a:endParaRPr sz="1600" i="0" u="none" strike="noStrike" cap="none" dirty="0">
                <a:solidFill>
                  <a:schemeClr val="lt1"/>
                </a:solidFill>
                <a:latin typeface="Arial"/>
                <a:ea typeface="Arial"/>
                <a:cs typeface="Arial"/>
                <a:sym typeface="Arial"/>
              </a:endParaRPr>
            </a:p>
          </p:txBody>
        </p:sp>
        <p:sp>
          <p:nvSpPr>
            <p:cNvPr id="1216" name="Google Shape;1216;p30"/>
            <p:cNvSpPr txBox="1"/>
            <p:nvPr/>
          </p:nvSpPr>
          <p:spPr>
            <a:xfrm>
              <a:off x="5539657" y="4813330"/>
              <a:ext cx="590050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04040"/>
                </a:buClr>
                <a:buSzPts val="1600"/>
                <a:buFont typeface="Calibri"/>
                <a:buNone/>
              </a:pPr>
              <a:r>
                <a:rPr lang="en-IN" sz="1400" b="1" i="0" u="none" strike="noStrike" cap="none">
                  <a:solidFill>
                    <a:schemeClr val="lt1"/>
                  </a:solidFill>
                  <a:latin typeface="Arial"/>
                  <a:ea typeface="Arial"/>
                  <a:cs typeface="Arial"/>
                  <a:sym typeface="Arial"/>
                </a:rPr>
                <a:t>Offices: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USA: New York, San Francisco, Dallas  |  Peru: Lima  |  India: Bengaluru</a:t>
              </a:r>
              <a:endParaRPr sz="1400" b="0" i="0" u="none" strike="noStrike" cap="none">
                <a:solidFill>
                  <a:schemeClr val="lt1"/>
                </a:solidFill>
                <a:latin typeface="Arial"/>
                <a:ea typeface="Arial"/>
                <a:cs typeface="Arial"/>
                <a:sym typeface="Arial"/>
              </a:endParaRPr>
            </a:p>
          </p:txBody>
        </p:sp>
        <p:cxnSp>
          <p:nvCxnSpPr>
            <p:cNvPr id="1217" name="Google Shape;1217;p30"/>
            <p:cNvCxnSpPr/>
            <p:nvPr/>
          </p:nvCxnSpPr>
          <p:spPr>
            <a:xfrm>
              <a:off x="5648960" y="4592320"/>
              <a:ext cx="5689600" cy="0"/>
            </a:xfrm>
            <a:prstGeom prst="straightConnector1">
              <a:avLst/>
            </a:prstGeom>
            <a:noFill/>
            <a:ln w="9525" cap="flat" cmpd="sng">
              <a:solidFill>
                <a:srgbClr val="D9D9D9">
                  <a:alpha val="44313"/>
                </a:srgbClr>
              </a:solidFill>
              <a:prstDash val="solid"/>
              <a:miter lim="800000"/>
              <a:headEnd type="none" w="sm" len="sm"/>
              <a:tailEnd type="none" w="sm" len="sm"/>
            </a:ln>
          </p:spPr>
        </p:cxnSp>
        <p:cxnSp>
          <p:nvCxnSpPr>
            <p:cNvPr id="1218" name="Google Shape;1218;p30"/>
            <p:cNvCxnSpPr/>
            <p:nvPr/>
          </p:nvCxnSpPr>
          <p:spPr>
            <a:xfrm>
              <a:off x="5648960" y="3916680"/>
              <a:ext cx="5689600" cy="0"/>
            </a:xfrm>
            <a:prstGeom prst="straightConnector1">
              <a:avLst/>
            </a:prstGeom>
            <a:noFill/>
            <a:ln w="9525" cap="flat" cmpd="sng">
              <a:solidFill>
                <a:srgbClr val="D9D9D9">
                  <a:alpha val="44313"/>
                </a:srgbClr>
              </a:solidFill>
              <a:prstDash val="solid"/>
              <a:miter lim="800000"/>
              <a:headEnd type="none" w="sm" len="sm"/>
              <a:tailEnd type="none" w="sm" len="sm"/>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D1D7DE-74C0-B8EA-9C0E-F2E0E04BA0C2}"/>
              </a:ext>
            </a:extLst>
          </p:cNvPr>
          <p:cNvSpPr txBox="1"/>
          <p:nvPr/>
        </p:nvSpPr>
        <p:spPr>
          <a:xfrm>
            <a:off x="2815258" y="3105834"/>
            <a:ext cx="6561483" cy="646331"/>
          </a:xfrm>
          <a:prstGeom prst="rect">
            <a:avLst/>
          </a:prstGeom>
          <a:noFill/>
        </p:spPr>
        <p:txBody>
          <a:bodyPr wrap="square" rtlCol="0">
            <a:spAutoFit/>
          </a:bodyPr>
          <a:lstStyle/>
          <a:p>
            <a:pPr algn="ctr"/>
            <a:r>
              <a:rPr lang="en-US" sz="3600" b="1" dirty="0">
                <a:solidFill>
                  <a:schemeClr val="accent1">
                    <a:lumMod val="75000"/>
                  </a:schemeClr>
                </a:solidFill>
              </a:rPr>
              <a:t>Exploratory Data Analysis</a:t>
            </a:r>
          </a:p>
        </p:txBody>
      </p:sp>
    </p:spTree>
    <p:extLst>
      <p:ext uri="{BB962C8B-B14F-4D97-AF65-F5344CB8AC3E}">
        <p14:creationId xmlns:p14="http://schemas.microsoft.com/office/powerpoint/2010/main" val="623412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AC9672-09F7-4B05-3CC3-89D2E81098FA}"/>
              </a:ext>
            </a:extLst>
          </p:cNvPr>
          <p:cNvSpPr>
            <a:spLocks noGrp="1"/>
          </p:cNvSpPr>
          <p:nvPr>
            <p:ph type="body" idx="1"/>
          </p:nvPr>
        </p:nvSpPr>
        <p:spPr>
          <a:xfrm>
            <a:off x="245364" y="512884"/>
            <a:ext cx="6996113" cy="555080"/>
          </a:xfrm>
        </p:spPr>
        <p:txBody>
          <a:bodyPr/>
          <a:lstStyle/>
          <a:p>
            <a:r>
              <a:rPr lang="en-US" b="0" dirty="0"/>
              <a:t>Data Description</a:t>
            </a:r>
          </a:p>
        </p:txBody>
      </p:sp>
      <p:sp>
        <p:nvSpPr>
          <p:cNvPr id="6" name="TextBox 5">
            <a:extLst>
              <a:ext uri="{FF2B5EF4-FFF2-40B4-BE49-F238E27FC236}">
                <a16:creationId xmlns:a16="http://schemas.microsoft.com/office/drawing/2014/main" id="{84817317-741E-C8F7-C94C-AD59A4491261}"/>
              </a:ext>
            </a:extLst>
          </p:cNvPr>
          <p:cNvSpPr txBox="1"/>
          <p:nvPr/>
        </p:nvSpPr>
        <p:spPr>
          <a:xfrm>
            <a:off x="1944117" y="1940160"/>
            <a:ext cx="2172433" cy="307777"/>
          </a:xfrm>
          <a:prstGeom prst="rect">
            <a:avLst/>
          </a:prstGeom>
          <a:noFill/>
        </p:spPr>
        <p:txBody>
          <a:bodyPr wrap="square" rtlCol="0">
            <a:spAutoFit/>
          </a:bodyPr>
          <a:lstStyle/>
          <a:p>
            <a:r>
              <a:rPr lang="en-US" dirty="0"/>
              <a:t>Weekly Demand Data</a:t>
            </a:r>
          </a:p>
        </p:txBody>
      </p:sp>
      <p:sp>
        <p:nvSpPr>
          <p:cNvPr id="8" name="TextBox 7">
            <a:extLst>
              <a:ext uri="{FF2B5EF4-FFF2-40B4-BE49-F238E27FC236}">
                <a16:creationId xmlns:a16="http://schemas.microsoft.com/office/drawing/2014/main" id="{8A2A9FFA-51A5-0759-7E7D-1E7AD38B78D4}"/>
              </a:ext>
            </a:extLst>
          </p:cNvPr>
          <p:cNvSpPr txBox="1"/>
          <p:nvPr/>
        </p:nvSpPr>
        <p:spPr>
          <a:xfrm>
            <a:off x="8777937" y="1342838"/>
            <a:ext cx="2015295" cy="307777"/>
          </a:xfrm>
          <a:prstGeom prst="rect">
            <a:avLst/>
          </a:prstGeom>
          <a:noFill/>
        </p:spPr>
        <p:txBody>
          <a:bodyPr wrap="none" rtlCol="0">
            <a:spAutoFit/>
          </a:bodyPr>
          <a:lstStyle/>
          <a:p>
            <a:r>
              <a:rPr lang="en-US" dirty="0"/>
              <a:t>Fulfillment Center Data</a:t>
            </a:r>
          </a:p>
        </p:txBody>
      </p:sp>
      <p:sp>
        <p:nvSpPr>
          <p:cNvPr id="9" name="TextBox 8">
            <a:extLst>
              <a:ext uri="{FF2B5EF4-FFF2-40B4-BE49-F238E27FC236}">
                <a16:creationId xmlns:a16="http://schemas.microsoft.com/office/drawing/2014/main" id="{A50B06B8-6DF8-82A4-B418-E7187F20A019}"/>
              </a:ext>
            </a:extLst>
          </p:cNvPr>
          <p:cNvSpPr txBox="1"/>
          <p:nvPr/>
        </p:nvSpPr>
        <p:spPr>
          <a:xfrm>
            <a:off x="9111361" y="4022749"/>
            <a:ext cx="1348446" cy="307777"/>
          </a:xfrm>
          <a:prstGeom prst="rect">
            <a:avLst/>
          </a:prstGeom>
          <a:noFill/>
        </p:spPr>
        <p:txBody>
          <a:bodyPr wrap="none" rtlCol="0">
            <a:spAutoFit/>
          </a:bodyPr>
          <a:lstStyle/>
          <a:p>
            <a:r>
              <a:rPr lang="en-US" dirty="0"/>
              <a:t>Meal Info Data</a:t>
            </a:r>
          </a:p>
        </p:txBody>
      </p:sp>
      <p:graphicFrame>
        <p:nvGraphicFramePr>
          <p:cNvPr id="14" name="object 2">
            <a:extLst>
              <a:ext uri="{FF2B5EF4-FFF2-40B4-BE49-F238E27FC236}">
                <a16:creationId xmlns:a16="http://schemas.microsoft.com/office/drawing/2014/main" id="{257892AA-3A0D-27D2-6E36-FDB16A7522B1}"/>
              </a:ext>
            </a:extLst>
          </p:cNvPr>
          <p:cNvGraphicFramePr>
            <a:graphicFrameLocks noGrp="1"/>
          </p:cNvGraphicFramePr>
          <p:nvPr>
            <p:extLst>
              <p:ext uri="{D42A27DB-BD31-4B8C-83A1-F6EECF244321}">
                <p14:modId xmlns:p14="http://schemas.microsoft.com/office/powerpoint/2010/main" val="204631287"/>
              </p:ext>
            </p:extLst>
          </p:nvPr>
        </p:nvGraphicFramePr>
        <p:xfrm>
          <a:off x="440771" y="2497157"/>
          <a:ext cx="5188165" cy="2698105"/>
        </p:xfrm>
        <a:graphic>
          <a:graphicData uri="http://schemas.openxmlformats.org/drawingml/2006/table">
            <a:tbl>
              <a:tblPr firstRow="1" bandRow="1">
                <a:tableStyleId>{2D5ABB26-0587-4C30-8999-92F81FD0307C}</a:tableStyleId>
              </a:tblPr>
              <a:tblGrid>
                <a:gridCol w="2075964">
                  <a:extLst>
                    <a:ext uri="{9D8B030D-6E8A-4147-A177-3AD203B41FA5}">
                      <a16:colId xmlns:a16="http://schemas.microsoft.com/office/drawing/2014/main" val="20000"/>
                    </a:ext>
                  </a:extLst>
                </a:gridCol>
                <a:gridCol w="3112201">
                  <a:extLst>
                    <a:ext uri="{9D8B030D-6E8A-4147-A177-3AD203B41FA5}">
                      <a16:colId xmlns:a16="http://schemas.microsoft.com/office/drawing/2014/main" val="20001"/>
                    </a:ext>
                  </a:extLst>
                </a:gridCol>
              </a:tblGrid>
              <a:tr h="295507">
                <a:tc>
                  <a:txBody>
                    <a:bodyPr/>
                    <a:lstStyle/>
                    <a:p>
                      <a:pPr marL="85725">
                        <a:lnSpc>
                          <a:spcPct val="100000"/>
                        </a:lnSpc>
                        <a:spcBef>
                          <a:spcPts val="615"/>
                        </a:spcBef>
                      </a:pPr>
                      <a:r>
                        <a:rPr sz="1400" b="1" spc="-20" dirty="0">
                          <a:latin typeface="Times New Roman"/>
                          <a:cs typeface="Times New Roman"/>
                        </a:rPr>
                        <a:t>Variable</a:t>
                      </a:r>
                      <a:endParaRPr sz="1400" dirty="0">
                        <a:latin typeface="Times New Roman"/>
                        <a:cs typeface="Times New Roman"/>
                      </a:endParaRPr>
                    </a:p>
                  </a:txBody>
                  <a:tcPr marL="0" marR="0" marT="78105" marB="0">
                    <a:lnL w="19050">
                      <a:solidFill>
                        <a:srgbClr val="9E9E9E"/>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15"/>
                        </a:spcBef>
                      </a:pPr>
                      <a:r>
                        <a:rPr sz="1400" b="1" spc="-5" dirty="0">
                          <a:latin typeface="Times New Roman"/>
                          <a:cs typeface="Times New Roman"/>
                        </a:rPr>
                        <a:t>Definition</a:t>
                      </a:r>
                      <a:endParaRPr sz="1400">
                        <a:latin typeface="Times New Roman"/>
                        <a:cs typeface="Times New Roman"/>
                      </a:endParaRPr>
                    </a:p>
                  </a:txBody>
                  <a:tcPr marL="0" marR="0" marT="781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265413">
                <a:tc>
                  <a:txBody>
                    <a:bodyPr/>
                    <a:lstStyle/>
                    <a:p>
                      <a:pPr marL="85725">
                        <a:lnSpc>
                          <a:spcPct val="100000"/>
                        </a:lnSpc>
                        <a:spcBef>
                          <a:spcPts val="625"/>
                        </a:spcBef>
                      </a:pPr>
                      <a:r>
                        <a:rPr sz="1200" spc="-5" dirty="0">
                          <a:latin typeface="Times New Roman"/>
                          <a:cs typeface="Times New Roman"/>
                        </a:rPr>
                        <a:t>id</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sz="1200" spc="-5" dirty="0">
                          <a:latin typeface="Times New Roman"/>
                          <a:cs typeface="Times New Roman"/>
                        </a:rPr>
                        <a:t>Unique</a:t>
                      </a:r>
                      <a:r>
                        <a:rPr sz="1200" spc="-50" dirty="0">
                          <a:latin typeface="Times New Roman"/>
                          <a:cs typeface="Times New Roman"/>
                        </a:rPr>
                        <a:t> </a:t>
                      </a:r>
                      <a:r>
                        <a:rPr sz="1200" dirty="0">
                          <a:latin typeface="Times New Roman"/>
                          <a:cs typeface="Times New Roman"/>
                        </a:rPr>
                        <a:t>ID</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265893">
                <a:tc>
                  <a:txBody>
                    <a:bodyPr/>
                    <a:lstStyle/>
                    <a:p>
                      <a:pPr marL="85725">
                        <a:lnSpc>
                          <a:spcPct val="100000"/>
                        </a:lnSpc>
                        <a:spcBef>
                          <a:spcPts val="625"/>
                        </a:spcBef>
                      </a:pPr>
                      <a:r>
                        <a:rPr sz="1200" spc="-5" dirty="0">
                          <a:latin typeface="Times New Roman"/>
                          <a:cs typeface="Times New Roman"/>
                        </a:rPr>
                        <a:t>week</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sz="1200" spc="-30" dirty="0">
                          <a:latin typeface="Times New Roman"/>
                          <a:cs typeface="Times New Roman"/>
                        </a:rPr>
                        <a:t>Week</a:t>
                      </a:r>
                      <a:r>
                        <a:rPr sz="1200" spc="-45" dirty="0">
                          <a:latin typeface="Times New Roman"/>
                          <a:cs typeface="Times New Roman"/>
                        </a:rPr>
                        <a:t> </a:t>
                      </a:r>
                      <a:r>
                        <a:rPr sz="1200" spc="-5" dirty="0">
                          <a:latin typeface="Times New Roman"/>
                          <a:cs typeface="Times New Roman"/>
                        </a:rPr>
                        <a:t>No</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268168">
                <a:tc>
                  <a:txBody>
                    <a:bodyPr/>
                    <a:lstStyle/>
                    <a:p>
                      <a:pPr marL="85725">
                        <a:lnSpc>
                          <a:spcPct val="100000"/>
                        </a:lnSpc>
                        <a:spcBef>
                          <a:spcPts val="625"/>
                        </a:spcBef>
                      </a:pPr>
                      <a:r>
                        <a:rPr sz="1200" spc="-5" dirty="0">
                          <a:latin typeface="Times New Roman"/>
                          <a:cs typeface="Times New Roman"/>
                        </a:rPr>
                        <a:t>center_id</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marR="466725">
                        <a:lnSpc>
                          <a:spcPct val="100000"/>
                        </a:lnSpc>
                        <a:spcBef>
                          <a:spcPts val="680"/>
                        </a:spcBef>
                      </a:pPr>
                      <a:r>
                        <a:rPr sz="1200" spc="-5" dirty="0">
                          <a:latin typeface="Times New Roman"/>
                          <a:cs typeface="Times New Roman"/>
                        </a:rPr>
                        <a:t>Unique</a:t>
                      </a:r>
                      <a:r>
                        <a:rPr sz="1200" spc="-35" dirty="0">
                          <a:latin typeface="Times New Roman"/>
                          <a:cs typeface="Times New Roman"/>
                        </a:rPr>
                        <a:t> </a:t>
                      </a:r>
                      <a:r>
                        <a:rPr sz="1200" dirty="0">
                          <a:latin typeface="Times New Roman"/>
                          <a:cs typeface="Times New Roman"/>
                        </a:rPr>
                        <a:t>ID</a:t>
                      </a:r>
                      <a:r>
                        <a:rPr sz="1200" spc="-35"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dirty="0">
                          <a:latin typeface="Times New Roman"/>
                          <a:cs typeface="Times New Roman"/>
                        </a:rPr>
                        <a:t>fulfillment </a:t>
                      </a:r>
                      <a:r>
                        <a:rPr sz="1200" spc="-285" dirty="0">
                          <a:latin typeface="Times New Roman"/>
                          <a:cs typeface="Times New Roman"/>
                        </a:rPr>
                        <a:t> </a:t>
                      </a:r>
                      <a:r>
                        <a:rPr sz="1200" spc="-5" dirty="0">
                          <a:latin typeface="Times New Roman"/>
                          <a:cs typeface="Times New Roman"/>
                        </a:rPr>
                        <a:t>center</a:t>
                      </a:r>
                      <a:endParaRPr sz="1200">
                        <a:latin typeface="Times New Roman"/>
                        <a:cs typeface="Times New Roman"/>
                      </a:endParaRPr>
                    </a:p>
                  </a:txBody>
                  <a:tcPr marL="0" marR="0" marT="863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265893">
                <a:tc>
                  <a:txBody>
                    <a:bodyPr/>
                    <a:lstStyle/>
                    <a:p>
                      <a:pPr marL="85725">
                        <a:lnSpc>
                          <a:spcPct val="100000"/>
                        </a:lnSpc>
                        <a:spcBef>
                          <a:spcPts val="625"/>
                        </a:spcBef>
                      </a:pPr>
                      <a:r>
                        <a:rPr sz="1200" spc="-5" dirty="0">
                          <a:latin typeface="Times New Roman"/>
                          <a:cs typeface="Times New Roman"/>
                        </a:rPr>
                        <a:t>meal_id</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sz="1200" spc="-5" dirty="0">
                          <a:latin typeface="Times New Roman"/>
                          <a:cs typeface="Times New Roman"/>
                        </a:rPr>
                        <a:t>Unique</a:t>
                      </a:r>
                      <a:r>
                        <a:rPr sz="1200" spc="-30" dirty="0">
                          <a:latin typeface="Times New Roman"/>
                          <a:cs typeface="Times New Roman"/>
                        </a:rPr>
                        <a:t> </a:t>
                      </a:r>
                      <a:r>
                        <a:rPr sz="1200" dirty="0">
                          <a:latin typeface="Times New Roman"/>
                          <a:cs typeface="Times New Roman"/>
                        </a:rPr>
                        <a:t>ID</a:t>
                      </a:r>
                      <a:r>
                        <a:rPr sz="1200" spc="-20" dirty="0">
                          <a:latin typeface="Times New Roman"/>
                          <a:cs typeface="Times New Roman"/>
                        </a:rPr>
                        <a:t> </a:t>
                      </a:r>
                      <a:r>
                        <a:rPr sz="1200" dirty="0">
                          <a:latin typeface="Times New Roman"/>
                          <a:cs typeface="Times New Roman"/>
                        </a:rPr>
                        <a:t>for</a:t>
                      </a:r>
                      <a:r>
                        <a:rPr sz="1200" spc="-25" dirty="0">
                          <a:latin typeface="Times New Roman"/>
                          <a:cs typeface="Times New Roman"/>
                        </a:rPr>
                        <a:t> </a:t>
                      </a:r>
                      <a:r>
                        <a:rPr sz="1200" spc="-5" dirty="0">
                          <a:latin typeface="Times New Roman"/>
                          <a:cs typeface="Times New Roman"/>
                        </a:rPr>
                        <a:t>Meal</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268168">
                <a:tc>
                  <a:txBody>
                    <a:bodyPr/>
                    <a:lstStyle/>
                    <a:p>
                      <a:pPr marL="85725">
                        <a:lnSpc>
                          <a:spcPct val="100000"/>
                        </a:lnSpc>
                        <a:spcBef>
                          <a:spcPts val="625"/>
                        </a:spcBef>
                      </a:pPr>
                      <a:r>
                        <a:rPr sz="1200" spc="-5" dirty="0">
                          <a:latin typeface="Times New Roman"/>
                          <a:cs typeface="Times New Roman"/>
                        </a:rPr>
                        <a:t>checkout_price</a:t>
                      </a:r>
                      <a:endParaRPr sz="1200" dirty="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marR="160020">
                        <a:lnSpc>
                          <a:spcPct val="100000"/>
                        </a:lnSpc>
                        <a:spcBef>
                          <a:spcPts val="680"/>
                        </a:spcBef>
                      </a:pPr>
                      <a:r>
                        <a:rPr sz="1200" spc="-5" dirty="0">
                          <a:latin typeface="Times New Roman"/>
                          <a:cs typeface="Times New Roman"/>
                        </a:rPr>
                        <a:t>Final</a:t>
                      </a:r>
                      <a:r>
                        <a:rPr sz="1200" spc="-35" dirty="0">
                          <a:latin typeface="Times New Roman"/>
                          <a:cs typeface="Times New Roman"/>
                        </a:rPr>
                        <a:t> </a:t>
                      </a:r>
                      <a:r>
                        <a:rPr sz="1200" dirty="0">
                          <a:latin typeface="Times New Roman"/>
                          <a:cs typeface="Times New Roman"/>
                        </a:rPr>
                        <a:t>price</a:t>
                      </a:r>
                      <a:r>
                        <a:rPr sz="1200" spc="-30" dirty="0">
                          <a:latin typeface="Times New Roman"/>
                          <a:cs typeface="Times New Roman"/>
                        </a:rPr>
                        <a:t> </a:t>
                      </a:r>
                      <a:r>
                        <a:rPr sz="1200" spc="-5" dirty="0">
                          <a:latin typeface="Times New Roman"/>
                          <a:cs typeface="Times New Roman"/>
                        </a:rPr>
                        <a:t>incl</a:t>
                      </a:r>
                      <a:r>
                        <a:rPr lang="en-US" sz="1200" spc="-5" dirty="0">
                          <a:latin typeface="Times New Roman"/>
                          <a:cs typeface="Times New Roman"/>
                        </a:rPr>
                        <a:t>. all</a:t>
                      </a:r>
                      <a:endParaRPr sz="1200" dirty="0">
                        <a:latin typeface="Times New Roman"/>
                        <a:cs typeface="Times New Roman"/>
                      </a:endParaRPr>
                    </a:p>
                  </a:txBody>
                  <a:tcPr marL="0" marR="0" marT="863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265893">
                <a:tc>
                  <a:txBody>
                    <a:bodyPr/>
                    <a:lstStyle/>
                    <a:p>
                      <a:pPr marL="85725">
                        <a:lnSpc>
                          <a:spcPct val="100000"/>
                        </a:lnSpc>
                        <a:spcBef>
                          <a:spcPts val="625"/>
                        </a:spcBef>
                      </a:pPr>
                      <a:r>
                        <a:rPr sz="1200" dirty="0">
                          <a:latin typeface="Times New Roman"/>
                          <a:cs typeface="Times New Roman"/>
                        </a:rPr>
                        <a:t>base_price</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sz="1200" spc="-5" dirty="0">
                          <a:latin typeface="Times New Roman"/>
                          <a:cs typeface="Times New Roman"/>
                        </a:rPr>
                        <a:t>Base</a:t>
                      </a:r>
                      <a:r>
                        <a:rPr sz="1200" spc="-25" dirty="0">
                          <a:latin typeface="Times New Roman"/>
                          <a:cs typeface="Times New Roman"/>
                        </a:rPr>
                        <a:t> </a:t>
                      </a:r>
                      <a:r>
                        <a:rPr sz="1200" dirty="0">
                          <a:latin typeface="Times New Roman"/>
                          <a:cs typeface="Times New Roman"/>
                        </a:rPr>
                        <a:t>price</a:t>
                      </a:r>
                      <a:r>
                        <a:rPr sz="1200" spc="-1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spc="-5" dirty="0">
                          <a:latin typeface="Times New Roman"/>
                          <a:cs typeface="Times New Roman"/>
                        </a:rPr>
                        <a:t>the</a:t>
                      </a:r>
                      <a:r>
                        <a:rPr sz="1200" spc="-20" dirty="0">
                          <a:latin typeface="Times New Roman"/>
                          <a:cs typeface="Times New Roman"/>
                        </a:rPr>
                        <a:t> </a:t>
                      </a:r>
                      <a:r>
                        <a:rPr sz="1200" spc="-5" dirty="0">
                          <a:latin typeface="Times New Roman"/>
                          <a:cs typeface="Times New Roman"/>
                        </a:rPr>
                        <a:t>meal</a:t>
                      </a:r>
                      <a:endParaRPr sz="1200" dirty="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268168">
                <a:tc>
                  <a:txBody>
                    <a:bodyPr/>
                    <a:lstStyle/>
                    <a:p>
                      <a:pPr marL="85725">
                        <a:lnSpc>
                          <a:spcPct val="100000"/>
                        </a:lnSpc>
                        <a:spcBef>
                          <a:spcPts val="630"/>
                        </a:spcBef>
                      </a:pPr>
                      <a:r>
                        <a:rPr sz="1100" spc="-5" dirty="0">
                          <a:latin typeface="Times New Roman"/>
                          <a:cs typeface="Times New Roman"/>
                        </a:rPr>
                        <a:t>emailer_for_promotion</a:t>
                      </a:r>
                      <a:endParaRPr sz="1100">
                        <a:latin typeface="Times New Roman"/>
                        <a:cs typeface="Times New Roman"/>
                      </a:endParaRPr>
                    </a:p>
                  </a:txBody>
                  <a:tcPr marL="0" marR="0" marT="8001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marR="201930">
                        <a:lnSpc>
                          <a:spcPct val="100000"/>
                        </a:lnSpc>
                        <a:spcBef>
                          <a:spcPts val="680"/>
                        </a:spcBef>
                      </a:pPr>
                      <a:r>
                        <a:rPr sz="1200" spc="-5" dirty="0">
                          <a:latin typeface="Times New Roman"/>
                          <a:cs typeface="Times New Roman"/>
                        </a:rPr>
                        <a:t>Emailer</a:t>
                      </a:r>
                      <a:r>
                        <a:rPr sz="1200" spc="-30" dirty="0">
                          <a:latin typeface="Times New Roman"/>
                          <a:cs typeface="Times New Roman"/>
                        </a:rPr>
                        <a:t> </a:t>
                      </a:r>
                      <a:r>
                        <a:rPr sz="1200" spc="-5" dirty="0">
                          <a:latin typeface="Times New Roman"/>
                          <a:cs typeface="Times New Roman"/>
                        </a:rPr>
                        <a:t>sent</a:t>
                      </a:r>
                      <a:r>
                        <a:rPr sz="1200" spc="-2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promotion</a:t>
                      </a:r>
                      <a:r>
                        <a:rPr sz="1200" spc="-25" dirty="0">
                          <a:latin typeface="Times New Roman"/>
                          <a:cs typeface="Times New Roman"/>
                        </a:rPr>
                        <a:t> </a:t>
                      </a:r>
                      <a:r>
                        <a:rPr sz="1200" dirty="0">
                          <a:latin typeface="Times New Roman"/>
                          <a:cs typeface="Times New Roman"/>
                        </a:rPr>
                        <a:t>of </a:t>
                      </a:r>
                      <a:r>
                        <a:rPr sz="1200" spc="-285" dirty="0">
                          <a:latin typeface="Times New Roman"/>
                          <a:cs typeface="Times New Roman"/>
                        </a:rPr>
                        <a:t> </a:t>
                      </a:r>
                      <a:r>
                        <a:rPr sz="1200" spc="-5" dirty="0">
                          <a:latin typeface="Times New Roman"/>
                          <a:cs typeface="Times New Roman"/>
                        </a:rPr>
                        <a:t>meal</a:t>
                      </a:r>
                      <a:endParaRPr sz="1200">
                        <a:latin typeface="Times New Roman"/>
                        <a:cs typeface="Times New Roman"/>
                      </a:endParaRPr>
                    </a:p>
                  </a:txBody>
                  <a:tcPr marL="0" marR="0" marT="863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265893">
                <a:tc>
                  <a:txBody>
                    <a:bodyPr/>
                    <a:lstStyle/>
                    <a:p>
                      <a:pPr marL="85725">
                        <a:lnSpc>
                          <a:spcPct val="100000"/>
                        </a:lnSpc>
                        <a:spcBef>
                          <a:spcPts val="625"/>
                        </a:spcBef>
                      </a:pPr>
                      <a:r>
                        <a:rPr sz="1200" dirty="0">
                          <a:latin typeface="Times New Roman"/>
                          <a:cs typeface="Times New Roman"/>
                        </a:rPr>
                        <a:t>homepage_featured</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sz="1200" spc="-5" dirty="0">
                          <a:latin typeface="Times New Roman"/>
                          <a:cs typeface="Times New Roman"/>
                        </a:rPr>
                        <a:t>Meal</a:t>
                      </a:r>
                      <a:r>
                        <a:rPr sz="1200" spc="-30" dirty="0">
                          <a:latin typeface="Times New Roman"/>
                          <a:cs typeface="Times New Roman"/>
                        </a:rPr>
                        <a:t> </a:t>
                      </a:r>
                      <a:r>
                        <a:rPr sz="1200" dirty="0">
                          <a:latin typeface="Times New Roman"/>
                          <a:cs typeface="Times New Roman"/>
                        </a:rPr>
                        <a:t>featured</a:t>
                      </a:r>
                      <a:r>
                        <a:rPr sz="1200" spc="-20" dirty="0">
                          <a:latin typeface="Times New Roman"/>
                          <a:cs typeface="Times New Roman"/>
                        </a:rPr>
                        <a:t> </a:t>
                      </a:r>
                      <a:r>
                        <a:rPr sz="1200" spc="-5" dirty="0">
                          <a:latin typeface="Times New Roman"/>
                          <a:cs typeface="Times New Roman"/>
                        </a:rPr>
                        <a:t>at</a:t>
                      </a:r>
                      <a:r>
                        <a:rPr sz="1200" spc="-25" dirty="0">
                          <a:latin typeface="Times New Roman"/>
                          <a:cs typeface="Times New Roman"/>
                        </a:rPr>
                        <a:t> </a:t>
                      </a:r>
                      <a:r>
                        <a:rPr sz="1200" dirty="0">
                          <a:latin typeface="Times New Roman"/>
                          <a:cs typeface="Times New Roman"/>
                        </a:rPr>
                        <a:t>homepage</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265893">
                <a:tc>
                  <a:txBody>
                    <a:bodyPr/>
                    <a:lstStyle/>
                    <a:p>
                      <a:pPr marL="85725">
                        <a:lnSpc>
                          <a:spcPct val="100000"/>
                        </a:lnSpc>
                        <a:spcBef>
                          <a:spcPts val="625"/>
                        </a:spcBef>
                      </a:pPr>
                      <a:r>
                        <a:rPr sz="1200" dirty="0">
                          <a:latin typeface="Times New Roman"/>
                          <a:cs typeface="Times New Roman"/>
                        </a:rPr>
                        <a:t>num_orders</a:t>
                      </a: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sz="1200" spc="-15" dirty="0">
                          <a:latin typeface="Times New Roman"/>
                          <a:cs typeface="Times New Roman"/>
                        </a:rPr>
                        <a:t>(Target)</a:t>
                      </a:r>
                      <a:r>
                        <a:rPr sz="1200" spc="-30" dirty="0">
                          <a:latin typeface="Times New Roman"/>
                          <a:cs typeface="Times New Roman"/>
                        </a:rPr>
                        <a:t> </a:t>
                      </a:r>
                      <a:r>
                        <a:rPr sz="1200" spc="-5" dirty="0">
                          <a:latin typeface="Times New Roman"/>
                          <a:cs typeface="Times New Roman"/>
                        </a:rPr>
                        <a:t>Orders</a:t>
                      </a:r>
                      <a:r>
                        <a:rPr sz="1200" spc="-30" dirty="0">
                          <a:latin typeface="Times New Roman"/>
                          <a:cs typeface="Times New Roman"/>
                        </a:rPr>
                        <a:t> </a:t>
                      </a:r>
                      <a:r>
                        <a:rPr sz="1200" spc="-5" dirty="0">
                          <a:latin typeface="Times New Roman"/>
                          <a:cs typeface="Times New Roman"/>
                        </a:rPr>
                        <a:t>Count</a:t>
                      </a:r>
                      <a:endParaRPr sz="1200" dirty="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bl>
          </a:graphicData>
        </a:graphic>
      </p:graphicFrame>
      <p:graphicFrame>
        <p:nvGraphicFramePr>
          <p:cNvPr id="15" name="object 4">
            <a:extLst>
              <a:ext uri="{FF2B5EF4-FFF2-40B4-BE49-F238E27FC236}">
                <a16:creationId xmlns:a16="http://schemas.microsoft.com/office/drawing/2014/main" id="{03184596-4445-0094-A5A4-056DE61CB825}"/>
              </a:ext>
            </a:extLst>
          </p:cNvPr>
          <p:cNvGraphicFramePr>
            <a:graphicFrameLocks noGrp="1"/>
          </p:cNvGraphicFramePr>
          <p:nvPr>
            <p:extLst>
              <p:ext uri="{D42A27DB-BD31-4B8C-83A1-F6EECF244321}">
                <p14:modId xmlns:p14="http://schemas.microsoft.com/office/powerpoint/2010/main" val="776421380"/>
              </p:ext>
            </p:extLst>
          </p:nvPr>
        </p:nvGraphicFramePr>
        <p:xfrm>
          <a:off x="8127266" y="1940160"/>
          <a:ext cx="3316636" cy="1608454"/>
        </p:xfrm>
        <a:graphic>
          <a:graphicData uri="http://schemas.openxmlformats.org/drawingml/2006/table">
            <a:tbl>
              <a:tblPr firstRow="1" bandRow="1">
                <a:tableStyleId>{2D5ABB26-0587-4C30-8999-92F81FD0307C}</a:tableStyleId>
              </a:tblPr>
              <a:tblGrid>
                <a:gridCol w="1599877">
                  <a:extLst>
                    <a:ext uri="{9D8B030D-6E8A-4147-A177-3AD203B41FA5}">
                      <a16:colId xmlns:a16="http://schemas.microsoft.com/office/drawing/2014/main" val="20000"/>
                    </a:ext>
                  </a:extLst>
                </a:gridCol>
                <a:gridCol w="1716759">
                  <a:extLst>
                    <a:ext uri="{9D8B030D-6E8A-4147-A177-3AD203B41FA5}">
                      <a16:colId xmlns:a16="http://schemas.microsoft.com/office/drawing/2014/main" val="20001"/>
                    </a:ext>
                  </a:extLst>
                </a:gridCol>
              </a:tblGrid>
              <a:tr h="155467">
                <a:tc>
                  <a:txBody>
                    <a:bodyPr/>
                    <a:lstStyle/>
                    <a:p>
                      <a:pPr marL="85725">
                        <a:lnSpc>
                          <a:spcPct val="100000"/>
                        </a:lnSpc>
                        <a:spcBef>
                          <a:spcPts val="625"/>
                        </a:spcBef>
                      </a:pPr>
                      <a:r>
                        <a:rPr sz="1200" b="1" spc="-5" dirty="0">
                          <a:latin typeface="Roboto"/>
                          <a:cs typeface="Roboto"/>
                        </a:rPr>
                        <a:t>Variable</a:t>
                      </a:r>
                      <a:endParaRPr sz="1200">
                        <a:latin typeface="Roboto"/>
                        <a:cs typeface="Roboto"/>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sz="1200" b="1" spc="-10" dirty="0">
                          <a:latin typeface="Roboto"/>
                          <a:cs typeface="Roboto"/>
                        </a:rPr>
                        <a:t>Deﬁnition</a:t>
                      </a:r>
                      <a:endParaRPr sz="1200">
                        <a:latin typeface="Roboto"/>
                        <a:cs typeface="Roboto"/>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297179">
                <a:tc>
                  <a:txBody>
                    <a:bodyPr/>
                    <a:lstStyle/>
                    <a:p>
                      <a:pPr marL="85725">
                        <a:lnSpc>
                          <a:spcPct val="100000"/>
                        </a:lnSpc>
                        <a:spcBef>
                          <a:spcPts val="625"/>
                        </a:spcBef>
                      </a:pPr>
                      <a:r>
                        <a:rPr sz="1200" spc="-5" dirty="0">
                          <a:latin typeface="Times New Roman"/>
                          <a:cs typeface="Times New Roman"/>
                        </a:rPr>
                        <a:t>center_id</a:t>
                      </a:r>
                      <a:endParaRPr sz="1200" dirty="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lang="en-US" sz="1200" dirty="0">
                          <a:latin typeface="Times New Roman"/>
                          <a:cs typeface="Times New Roman"/>
                        </a:rPr>
                        <a:t>Unique </a:t>
                      </a:r>
                      <a:r>
                        <a:rPr sz="1200" dirty="0">
                          <a:latin typeface="Times New Roman"/>
                          <a:cs typeface="Times New Roman"/>
                        </a:rPr>
                        <a:t>ID</a:t>
                      </a:r>
                      <a:r>
                        <a:rPr sz="1200" spc="-20"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lang="en-US" sz="1200" spc="-15" dirty="0">
                          <a:latin typeface="Times New Roman"/>
                          <a:cs typeface="Times New Roman"/>
                        </a:rPr>
                        <a:t>center</a:t>
                      </a:r>
                      <a:endParaRPr sz="1200" dirty="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234453">
                <a:tc>
                  <a:txBody>
                    <a:bodyPr/>
                    <a:lstStyle/>
                    <a:p>
                      <a:pPr marL="85725">
                        <a:lnSpc>
                          <a:spcPct val="100000"/>
                        </a:lnSpc>
                        <a:spcBef>
                          <a:spcPts val="625"/>
                        </a:spcBef>
                      </a:pPr>
                      <a:r>
                        <a:rPr sz="1200" spc="-5" dirty="0">
                          <a:latin typeface="Times New Roman"/>
                          <a:cs typeface="Times New Roman"/>
                        </a:rPr>
                        <a:t>city_code</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sz="1200" spc="-5" dirty="0">
                          <a:latin typeface="Times New Roman"/>
                          <a:cs typeface="Times New Roman"/>
                        </a:rPr>
                        <a:t>Unique</a:t>
                      </a:r>
                      <a:r>
                        <a:rPr sz="1200" spc="-30" dirty="0">
                          <a:latin typeface="Times New Roman"/>
                          <a:cs typeface="Times New Roman"/>
                        </a:rPr>
                        <a:t> </a:t>
                      </a:r>
                      <a:r>
                        <a:rPr sz="1200" spc="-5" dirty="0">
                          <a:latin typeface="Times New Roman"/>
                          <a:cs typeface="Times New Roman"/>
                        </a:rPr>
                        <a:t>code</a:t>
                      </a:r>
                      <a:r>
                        <a:rPr sz="1200" spc="-2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spc="-5" dirty="0">
                          <a:latin typeface="Times New Roman"/>
                          <a:cs typeface="Times New Roman"/>
                        </a:rPr>
                        <a:t>city</a:t>
                      </a:r>
                      <a:endParaRPr sz="1200" dirty="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234453">
                <a:tc>
                  <a:txBody>
                    <a:bodyPr/>
                    <a:lstStyle/>
                    <a:p>
                      <a:pPr marL="85725">
                        <a:lnSpc>
                          <a:spcPct val="100000"/>
                        </a:lnSpc>
                        <a:spcBef>
                          <a:spcPts val="625"/>
                        </a:spcBef>
                      </a:pPr>
                      <a:r>
                        <a:rPr sz="1200" dirty="0">
                          <a:latin typeface="Times New Roman"/>
                          <a:cs typeface="Times New Roman"/>
                        </a:rPr>
                        <a:t>region_code</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sz="1200" spc="-5" dirty="0">
                          <a:latin typeface="Times New Roman"/>
                          <a:cs typeface="Times New Roman"/>
                        </a:rPr>
                        <a:t>Unique</a:t>
                      </a:r>
                      <a:r>
                        <a:rPr sz="1200" spc="-30" dirty="0">
                          <a:latin typeface="Times New Roman"/>
                          <a:cs typeface="Times New Roman"/>
                        </a:rPr>
                        <a:t> </a:t>
                      </a:r>
                      <a:r>
                        <a:rPr sz="1200" spc="-5" dirty="0">
                          <a:latin typeface="Times New Roman"/>
                          <a:cs typeface="Times New Roman"/>
                        </a:rPr>
                        <a:t>code</a:t>
                      </a:r>
                      <a:r>
                        <a:rPr sz="1200" spc="-2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region</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234453">
                <a:tc>
                  <a:txBody>
                    <a:bodyPr/>
                    <a:lstStyle/>
                    <a:p>
                      <a:pPr marL="85725">
                        <a:lnSpc>
                          <a:spcPct val="100000"/>
                        </a:lnSpc>
                        <a:spcBef>
                          <a:spcPts val="625"/>
                        </a:spcBef>
                      </a:pPr>
                      <a:r>
                        <a:rPr sz="1200" spc="-5" dirty="0">
                          <a:latin typeface="Times New Roman"/>
                          <a:cs typeface="Times New Roman"/>
                        </a:rPr>
                        <a:t>center_type</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sz="1200" spc="-5" dirty="0">
                          <a:latin typeface="Times New Roman"/>
                          <a:cs typeface="Times New Roman"/>
                        </a:rPr>
                        <a:t>Anonymized</a:t>
                      </a:r>
                      <a:r>
                        <a:rPr sz="1200" spc="-35" dirty="0">
                          <a:latin typeface="Times New Roman"/>
                          <a:cs typeface="Times New Roman"/>
                        </a:rPr>
                        <a:t> </a:t>
                      </a:r>
                      <a:r>
                        <a:rPr sz="1200" spc="-5" dirty="0">
                          <a:latin typeface="Times New Roman"/>
                          <a:cs typeface="Times New Roman"/>
                        </a:rPr>
                        <a:t>center</a:t>
                      </a:r>
                      <a:r>
                        <a:rPr sz="1200" spc="-30" dirty="0">
                          <a:latin typeface="Times New Roman"/>
                          <a:cs typeface="Times New Roman"/>
                        </a:rPr>
                        <a:t> </a:t>
                      </a:r>
                      <a:r>
                        <a:rPr sz="1200" spc="-5" dirty="0">
                          <a:latin typeface="Times New Roman"/>
                          <a:cs typeface="Times New Roman"/>
                        </a:rPr>
                        <a:t>typ</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234453">
                <a:tc>
                  <a:txBody>
                    <a:bodyPr/>
                    <a:lstStyle/>
                    <a:p>
                      <a:pPr marL="85725">
                        <a:lnSpc>
                          <a:spcPct val="100000"/>
                        </a:lnSpc>
                        <a:spcBef>
                          <a:spcPts val="625"/>
                        </a:spcBef>
                      </a:pPr>
                      <a:r>
                        <a:rPr sz="1200" dirty="0">
                          <a:latin typeface="Times New Roman"/>
                          <a:cs typeface="Times New Roman"/>
                        </a:rPr>
                        <a:t>op_area</a:t>
                      </a:r>
                      <a:endParaRPr sz="120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5"/>
                        </a:spcBef>
                      </a:pPr>
                      <a:r>
                        <a:rPr sz="1200" spc="-5" dirty="0">
                          <a:latin typeface="Times New Roman"/>
                          <a:cs typeface="Times New Roman"/>
                        </a:rPr>
                        <a:t>Area</a:t>
                      </a:r>
                      <a:r>
                        <a:rPr sz="1200" spc="-2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operation</a:t>
                      </a:r>
                      <a:r>
                        <a:rPr sz="1200" spc="-15" dirty="0">
                          <a:latin typeface="Times New Roman"/>
                          <a:cs typeface="Times New Roman"/>
                        </a:rPr>
                        <a:t> </a:t>
                      </a:r>
                      <a:endParaRPr sz="1200" dirty="0">
                        <a:latin typeface="Times New Roman"/>
                        <a:cs typeface="Times New Roman"/>
                      </a:endParaRPr>
                    </a:p>
                  </a:txBody>
                  <a:tcPr marL="0" marR="0" marT="793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17" name="object 4">
            <a:extLst>
              <a:ext uri="{FF2B5EF4-FFF2-40B4-BE49-F238E27FC236}">
                <a16:creationId xmlns:a16="http://schemas.microsoft.com/office/drawing/2014/main" id="{FB04B5E3-B9ED-4314-CB48-089BC17BCDED}"/>
              </a:ext>
            </a:extLst>
          </p:cNvPr>
          <p:cNvGraphicFramePr>
            <a:graphicFrameLocks noGrp="1"/>
          </p:cNvGraphicFramePr>
          <p:nvPr>
            <p:extLst>
              <p:ext uri="{D42A27DB-BD31-4B8C-83A1-F6EECF244321}">
                <p14:modId xmlns:p14="http://schemas.microsoft.com/office/powerpoint/2010/main" val="1121523214"/>
              </p:ext>
            </p:extLst>
          </p:nvPr>
        </p:nvGraphicFramePr>
        <p:xfrm>
          <a:off x="8127266" y="4804661"/>
          <a:ext cx="3316636" cy="928377"/>
        </p:xfrm>
        <a:graphic>
          <a:graphicData uri="http://schemas.openxmlformats.org/drawingml/2006/table">
            <a:tbl>
              <a:tblPr firstRow="1" bandRow="1">
                <a:tableStyleId>{2D5ABB26-0587-4C30-8999-92F81FD0307C}</a:tableStyleId>
              </a:tblPr>
              <a:tblGrid>
                <a:gridCol w="1599877">
                  <a:extLst>
                    <a:ext uri="{9D8B030D-6E8A-4147-A177-3AD203B41FA5}">
                      <a16:colId xmlns:a16="http://schemas.microsoft.com/office/drawing/2014/main" val="20000"/>
                    </a:ext>
                  </a:extLst>
                </a:gridCol>
                <a:gridCol w="1716759">
                  <a:extLst>
                    <a:ext uri="{9D8B030D-6E8A-4147-A177-3AD203B41FA5}">
                      <a16:colId xmlns:a16="http://schemas.microsoft.com/office/drawing/2014/main" val="20001"/>
                    </a:ext>
                  </a:extLst>
                </a:gridCol>
              </a:tblGrid>
              <a:tr h="340320">
                <a:tc>
                  <a:txBody>
                    <a:bodyPr/>
                    <a:lstStyle/>
                    <a:p>
                      <a:pPr marL="85725">
                        <a:lnSpc>
                          <a:spcPct val="100000"/>
                        </a:lnSpc>
                        <a:spcBef>
                          <a:spcPts val="625"/>
                        </a:spcBef>
                      </a:pPr>
                      <a:r>
                        <a:rPr lang="en-US" sz="1200" dirty="0">
                          <a:latin typeface="Times New Roman"/>
                          <a:cs typeface="Times New Roman"/>
                        </a:rPr>
                        <a:t>meal_id</a:t>
                      </a:r>
                      <a:endParaRPr sz="1200" dirty="0">
                        <a:latin typeface="Times New Roman"/>
                        <a:cs typeface="Times New Roman"/>
                      </a:endParaRPr>
                    </a:p>
                  </a:txBody>
                  <a:tcPr marL="0" marR="0" marT="79375" marB="0">
                    <a:lnL w="19050">
                      <a:solidFill>
                        <a:srgbClr val="000000"/>
                      </a:solidFill>
                      <a:prstDash val="solid"/>
                    </a:lnL>
                    <a:lnR w="19050" cap="flat" cmpd="sng" algn="ctr">
                      <a:solidFill>
                        <a:srgbClr val="000000"/>
                      </a:solidFill>
                      <a:prstDash val="solid"/>
                      <a:round/>
                      <a:headEnd type="none" w="med" len="med"/>
                      <a:tailEnd type="none" w="med" len="med"/>
                    </a:lnR>
                    <a:lnT w="19050">
                      <a:solidFill>
                        <a:srgbClr val="000000"/>
                      </a:solidFill>
                      <a:prstDash val="solid"/>
                    </a:lnT>
                    <a:lnB w="19050" cap="flat" cmpd="sng" algn="ctr">
                      <a:solidFill>
                        <a:srgbClr val="000000"/>
                      </a:solidFill>
                      <a:prstDash val="solid"/>
                      <a:round/>
                      <a:headEnd type="none" w="med" len="med"/>
                      <a:tailEnd type="none" w="med" len="med"/>
                    </a:lnB>
                  </a:tcPr>
                </a:tc>
                <a:tc>
                  <a:txBody>
                    <a:bodyPr/>
                    <a:lstStyle/>
                    <a:p>
                      <a:pPr marL="85725">
                        <a:lnSpc>
                          <a:spcPct val="100000"/>
                        </a:lnSpc>
                        <a:spcBef>
                          <a:spcPts val="625"/>
                        </a:spcBef>
                      </a:pPr>
                      <a:r>
                        <a:rPr lang="en-US" sz="1200" dirty="0">
                          <a:latin typeface="Times New Roman"/>
                          <a:cs typeface="Times New Roman"/>
                        </a:rPr>
                        <a:t>Unique ID for meal</a:t>
                      </a:r>
                      <a:endParaRPr sz="1200" dirty="0">
                        <a:latin typeface="Times New Roman"/>
                        <a:cs typeface="Times New Roman"/>
                      </a:endParaRPr>
                    </a:p>
                  </a:txBody>
                  <a:tcPr marL="0" marR="0" marT="79375" marB="0">
                    <a:lnL w="19050">
                      <a:solidFill>
                        <a:srgbClr val="000000"/>
                      </a:solidFill>
                      <a:prstDash val="solid"/>
                    </a:lnL>
                    <a:lnR w="19050" cap="flat" cmpd="sng" algn="ctr">
                      <a:solidFill>
                        <a:srgbClr val="000000"/>
                      </a:solidFill>
                      <a:prstDash val="solid"/>
                      <a:round/>
                      <a:headEnd type="none" w="med" len="med"/>
                      <a:tailEnd type="none" w="med" len="med"/>
                    </a:lnR>
                    <a:lnT w="19050">
                      <a:solidFill>
                        <a:srgbClr val="000000"/>
                      </a:solidFill>
                      <a:prstDash val="soli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7596">
                <a:tc>
                  <a:txBody>
                    <a:bodyPr/>
                    <a:lstStyle/>
                    <a:p>
                      <a:pPr marL="85725">
                        <a:lnSpc>
                          <a:spcPct val="100000"/>
                        </a:lnSpc>
                        <a:spcBef>
                          <a:spcPts val="625"/>
                        </a:spcBef>
                      </a:pPr>
                      <a:r>
                        <a:rPr lang="en-US" sz="1200" dirty="0">
                          <a:latin typeface="Times New Roman"/>
                          <a:cs typeface="Times New Roman"/>
                        </a:rPr>
                        <a:t>Category</a:t>
                      </a:r>
                      <a:endParaRPr sz="1200" dirty="0">
                        <a:latin typeface="Times New Roman"/>
                        <a:cs typeface="Times New Roman"/>
                      </a:endParaRPr>
                    </a:p>
                  </a:txBody>
                  <a:tcPr marL="0" marR="0" marT="79375" marB="0">
                    <a:lnL w="19050">
                      <a:solidFill>
                        <a:srgbClr val="000000"/>
                      </a:solidFill>
                      <a:prstDash val="soli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85725">
                        <a:lnSpc>
                          <a:spcPct val="100000"/>
                        </a:lnSpc>
                        <a:spcBef>
                          <a:spcPts val="625"/>
                        </a:spcBef>
                      </a:pPr>
                      <a:r>
                        <a:rPr lang="en-US" sz="1200" dirty="0">
                          <a:latin typeface="Times New Roman"/>
                          <a:cs typeface="Times New Roman"/>
                        </a:rPr>
                        <a:t>Type of Meal (Snack..)</a:t>
                      </a:r>
                      <a:endParaRPr sz="1200" dirty="0">
                        <a:latin typeface="Times New Roman"/>
                        <a:cs typeface="Times New Roman"/>
                      </a:endParaRPr>
                    </a:p>
                  </a:txBody>
                  <a:tcPr marL="0" marR="0" marT="79375"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0461">
                <a:tc>
                  <a:txBody>
                    <a:bodyPr/>
                    <a:lstStyle/>
                    <a:p>
                      <a:pPr marL="85725">
                        <a:lnSpc>
                          <a:spcPct val="100000"/>
                        </a:lnSpc>
                        <a:spcBef>
                          <a:spcPts val="625"/>
                        </a:spcBef>
                      </a:pPr>
                      <a:r>
                        <a:rPr lang="en-IN" sz="1200" dirty="0">
                          <a:latin typeface="Times New Roman"/>
                          <a:cs typeface="Times New Roman"/>
                        </a:rPr>
                        <a:t>Cuisine</a:t>
                      </a:r>
                    </a:p>
                  </a:txBody>
                  <a:tcPr marL="0" marR="0" marT="79375" marB="0">
                    <a:lnL w="19050">
                      <a:solidFill>
                        <a:srgbClr val="000000"/>
                      </a:solidFill>
                      <a:prstDash val="soli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85725">
                        <a:lnSpc>
                          <a:spcPct val="100000"/>
                        </a:lnSpc>
                        <a:spcBef>
                          <a:spcPts val="625"/>
                        </a:spcBef>
                      </a:pPr>
                      <a:r>
                        <a:rPr lang="en-IN" sz="1200" dirty="0">
                          <a:latin typeface="Times New Roman"/>
                          <a:cs typeface="Times New Roman"/>
                        </a:rPr>
                        <a:t>Meal Cuisine (Indian,..)</a:t>
                      </a:r>
                    </a:p>
                  </a:txBody>
                  <a:tcPr marL="0" marR="0" marT="79375"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AlternateContent xmlns:mc="http://schemas.openxmlformats.org/markup-compatibility/2006">
        <mc:Choice xmlns:p14="http://schemas.microsoft.com/office/powerpoint/2010/main" xmlns:aink="http://schemas.microsoft.com/office/drawing/2016/ink" Requires="p14 aink">
          <p:contentPart p14:bwMode="auto" r:id="rId3">
            <p14:nvContentPartPr>
              <p14:cNvPr id="18" name="Ink 17">
                <a:extLst>
                  <a:ext uri="{FF2B5EF4-FFF2-40B4-BE49-F238E27FC236}">
                    <a16:creationId xmlns:a16="http://schemas.microsoft.com/office/drawing/2014/main" id="{C2DFB70A-8CBE-8996-888D-254ACE52902B}"/>
                  </a:ext>
                </a:extLst>
              </p14:cNvPr>
              <p14:cNvContentPartPr/>
              <p14:nvPr/>
            </p14:nvContentPartPr>
            <p14:xfrm>
              <a:off x="708199" y="1402450"/>
              <a:ext cx="360" cy="360"/>
            </p14:xfrm>
          </p:contentPart>
        </mc:Choice>
        <mc:Fallback>
          <p:pic>
            <p:nvPicPr>
              <p:cNvPr id="18" name="Ink 17">
                <a:extLst>
                  <a:ext uri="{FF2B5EF4-FFF2-40B4-BE49-F238E27FC236}">
                    <a16:creationId xmlns:a16="http://schemas.microsoft.com/office/drawing/2014/main" id="{C2DFB70A-8CBE-8996-888D-254ACE52902B}"/>
                  </a:ext>
                </a:extLst>
              </p:cNvPr>
              <p:cNvPicPr/>
              <p:nvPr/>
            </p:nvPicPr>
            <p:blipFill>
              <a:blip r:embed="rId4"/>
              <a:stretch>
                <a:fillRect/>
              </a:stretch>
            </p:blipFill>
            <p:spPr>
              <a:xfrm>
                <a:off x="690199" y="1294450"/>
                <a:ext cx="36000" cy="216000"/>
              </a:xfrm>
              <a:prstGeom prst="rect">
                <a:avLst/>
              </a:prstGeom>
            </p:spPr>
          </p:pic>
        </mc:Fallback>
      </mc:AlternateContent>
      <p:grpSp>
        <p:nvGrpSpPr>
          <p:cNvPr id="21" name="Group 20">
            <a:extLst>
              <a:ext uri="{FF2B5EF4-FFF2-40B4-BE49-F238E27FC236}">
                <a16:creationId xmlns:a16="http://schemas.microsoft.com/office/drawing/2014/main" id="{486D00D3-9768-3EE1-BEDA-94DFBE60E4FF}"/>
              </a:ext>
            </a:extLst>
          </p:cNvPr>
          <p:cNvGrpSpPr/>
          <p:nvPr/>
        </p:nvGrpSpPr>
        <p:grpSpPr>
          <a:xfrm>
            <a:off x="931399" y="1393090"/>
            <a:ext cx="3960" cy="105120"/>
            <a:chOff x="931399" y="1393090"/>
            <a:chExt cx="3960" cy="105120"/>
          </a:xfrm>
        </p:grpSpPr>
        <mc:AlternateContent xmlns:mc="http://schemas.openxmlformats.org/markup-compatibility/2006">
          <mc:Choice xmlns:p14="http://schemas.microsoft.com/office/powerpoint/2010/main" xmlns:aink="http://schemas.microsoft.com/office/drawing/2016/ink" Requires="p14 aink">
            <p:contentPart p14:bwMode="auto" r:id="rId5">
              <p14:nvContentPartPr>
                <p14:cNvPr id="19" name="Ink 18">
                  <a:extLst>
                    <a:ext uri="{FF2B5EF4-FFF2-40B4-BE49-F238E27FC236}">
                      <a16:creationId xmlns:a16="http://schemas.microsoft.com/office/drawing/2014/main" id="{F2CF068A-B847-0A4E-04EE-EF607AF5C05F}"/>
                    </a:ext>
                  </a:extLst>
                </p14:cNvPr>
                <p14:cNvContentPartPr/>
                <p14:nvPr/>
              </p14:nvContentPartPr>
              <p14:xfrm>
                <a:off x="934999" y="1393090"/>
                <a:ext cx="360" cy="360"/>
              </p14:xfrm>
            </p:contentPart>
          </mc:Choice>
          <mc:Fallback>
            <p:pic>
              <p:nvPicPr>
                <p:cNvPr id="19" name="Ink 18">
                  <a:extLst>
                    <a:ext uri="{FF2B5EF4-FFF2-40B4-BE49-F238E27FC236}">
                      <a16:creationId xmlns:a16="http://schemas.microsoft.com/office/drawing/2014/main" id="{F2CF068A-B847-0A4E-04EE-EF607AF5C05F}"/>
                    </a:ext>
                  </a:extLst>
                </p:cNvPr>
                <p:cNvPicPr/>
                <p:nvPr/>
              </p:nvPicPr>
              <p:blipFill>
                <a:blip r:embed="rId6"/>
                <a:stretch>
                  <a:fillRect/>
                </a:stretch>
              </p:blipFill>
              <p:spPr>
                <a:xfrm>
                  <a:off x="917359" y="1285090"/>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20" name="Ink 19">
                  <a:extLst>
                    <a:ext uri="{FF2B5EF4-FFF2-40B4-BE49-F238E27FC236}">
                      <a16:creationId xmlns:a16="http://schemas.microsoft.com/office/drawing/2014/main" id="{E7DADB2E-91C6-BFA9-E221-1EC052405853}"/>
                    </a:ext>
                  </a:extLst>
                </p14:cNvPr>
                <p14:cNvContentPartPr/>
                <p14:nvPr/>
              </p14:nvContentPartPr>
              <p14:xfrm>
                <a:off x="931399" y="1497850"/>
                <a:ext cx="360" cy="360"/>
              </p14:xfrm>
            </p:contentPart>
          </mc:Choice>
          <mc:Fallback>
            <p:pic>
              <p:nvPicPr>
                <p:cNvPr id="20" name="Ink 19">
                  <a:extLst>
                    <a:ext uri="{FF2B5EF4-FFF2-40B4-BE49-F238E27FC236}">
                      <a16:creationId xmlns:a16="http://schemas.microsoft.com/office/drawing/2014/main" id="{E7DADB2E-91C6-BFA9-E221-1EC052405853}"/>
                    </a:ext>
                  </a:extLst>
                </p:cNvPr>
                <p:cNvPicPr/>
                <p:nvPr/>
              </p:nvPicPr>
              <p:blipFill>
                <a:blip r:embed="rId8"/>
                <a:stretch>
                  <a:fillRect/>
                </a:stretch>
              </p:blipFill>
              <p:spPr>
                <a:xfrm>
                  <a:off x="913759" y="1390210"/>
                  <a:ext cx="36000" cy="216000"/>
                </a:xfrm>
                <a:prstGeom prst="rect">
                  <a:avLst/>
                </a:prstGeom>
              </p:spPr>
            </p:pic>
          </mc:Fallback>
        </mc:AlternateContent>
      </p:grpSp>
      <p:cxnSp>
        <p:nvCxnSpPr>
          <p:cNvPr id="27" name="Straight Connector 26">
            <a:extLst>
              <a:ext uri="{FF2B5EF4-FFF2-40B4-BE49-F238E27FC236}">
                <a16:creationId xmlns:a16="http://schemas.microsoft.com/office/drawing/2014/main" id="{9C26B871-E27E-7EE3-7C6D-6835A96DEAC7}"/>
              </a:ext>
            </a:extLst>
          </p:cNvPr>
          <p:cNvCxnSpPr/>
          <p:nvPr/>
        </p:nvCxnSpPr>
        <p:spPr>
          <a:xfrm>
            <a:off x="439257" y="2497157"/>
            <a:ext cx="0" cy="32546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0440550"/>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497981-2693-901C-45D2-25C7F9A7AB7D}"/>
              </a:ext>
            </a:extLst>
          </p:cNvPr>
          <p:cNvSpPr>
            <a:spLocks noGrp="1"/>
          </p:cNvSpPr>
          <p:nvPr>
            <p:ph type="body" idx="1"/>
          </p:nvPr>
        </p:nvSpPr>
        <p:spPr/>
        <p:txBody>
          <a:bodyPr/>
          <a:lstStyle/>
          <a:p>
            <a:r>
              <a:rPr lang="en-US" b="0" dirty="0"/>
              <a:t>Trend average Orders per week</a:t>
            </a:r>
          </a:p>
        </p:txBody>
      </p:sp>
      <p:sp>
        <p:nvSpPr>
          <p:cNvPr id="4" name="TextBox 3">
            <a:extLst>
              <a:ext uri="{FF2B5EF4-FFF2-40B4-BE49-F238E27FC236}">
                <a16:creationId xmlns:a16="http://schemas.microsoft.com/office/drawing/2014/main" id="{D91C4766-3A67-0707-CC8E-9AFF7ED780B3}"/>
              </a:ext>
            </a:extLst>
          </p:cNvPr>
          <p:cNvSpPr txBox="1"/>
          <p:nvPr/>
        </p:nvSpPr>
        <p:spPr>
          <a:xfrm>
            <a:off x="2572719" y="3905573"/>
            <a:ext cx="184731" cy="307777"/>
          </a:xfrm>
          <a:prstGeom prst="rect">
            <a:avLst/>
          </a:prstGeom>
          <a:noFill/>
        </p:spPr>
        <p:txBody>
          <a:bodyPr wrap="none" rtlCol="0">
            <a:spAutoFit/>
          </a:bodyPr>
          <a:lstStyle/>
          <a:p>
            <a:endParaRPr lang="en-US"/>
          </a:p>
        </p:txBody>
      </p:sp>
      <p:pic>
        <p:nvPicPr>
          <p:cNvPr id="5" name="Picture 2">
            <a:extLst>
              <a:ext uri="{FF2B5EF4-FFF2-40B4-BE49-F238E27FC236}">
                <a16:creationId xmlns:a16="http://schemas.microsoft.com/office/drawing/2014/main" id="{44DA13FA-CA32-3943-42B4-B01BFCDEB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565" y="1590160"/>
            <a:ext cx="10352869" cy="344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301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497981-2693-901C-45D2-25C7F9A7AB7D}"/>
              </a:ext>
            </a:extLst>
          </p:cNvPr>
          <p:cNvSpPr>
            <a:spLocks noGrp="1"/>
          </p:cNvSpPr>
          <p:nvPr>
            <p:ph type="body" idx="1"/>
          </p:nvPr>
        </p:nvSpPr>
        <p:spPr/>
        <p:txBody>
          <a:bodyPr/>
          <a:lstStyle/>
          <a:p>
            <a:r>
              <a:rPr lang="en-US" b="0" dirty="0"/>
              <a:t>Trend according to different categories</a:t>
            </a:r>
          </a:p>
        </p:txBody>
      </p:sp>
      <p:sp>
        <p:nvSpPr>
          <p:cNvPr id="4" name="TextBox 3">
            <a:extLst>
              <a:ext uri="{FF2B5EF4-FFF2-40B4-BE49-F238E27FC236}">
                <a16:creationId xmlns:a16="http://schemas.microsoft.com/office/drawing/2014/main" id="{D91C4766-3A67-0707-CC8E-9AFF7ED780B3}"/>
              </a:ext>
            </a:extLst>
          </p:cNvPr>
          <p:cNvSpPr txBox="1"/>
          <p:nvPr/>
        </p:nvSpPr>
        <p:spPr>
          <a:xfrm>
            <a:off x="2572719" y="3905573"/>
            <a:ext cx="184731" cy="307777"/>
          </a:xfrm>
          <a:prstGeom prst="rect">
            <a:avLst/>
          </a:prstGeom>
          <a:noFill/>
        </p:spPr>
        <p:txBody>
          <a:bodyPr wrap="none" rtlCol="0">
            <a:spAutoFit/>
          </a:bodyPr>
          <a:lstStyle/>
          <a:p>
            <a:endParaRPr lang="en-US"/>
          </a:p>
        </p:txBody>
      </p:sp>
      <p:pic>
        <p:nvPicPr>
          <p:cNvPr id="2" name="Picture 1">
            <a:extLst>
              <a:ext uri="{FF2B5EF4-FFF2-40B4-BE49-F238E27FC236}">
                <a16:creationId xmlns:a16="http://schemas.microsoft.com/office/drawing/2014/main" id="{D017F190-F946-85E2-62AE-5BF976BCC933}"/>
              </a:ext>
            </a:extLst>
          </p:cNvPr>
          <p:cNvPicPr>
            <a:picLocks noChangeAspect="1"/>
          </p:cNvPicPr>
          <p:nvPr/>
        </p:nvPicPr>
        <p:blipFill>
          <a:blip r:embed="rId2"/>
          <a:stretch>
            <a:fillRect/>
          </a:stretch>
        </p:blipFill>
        <p:spPr>
          <a:xfrm>
            <a:off x="226761" y="1569741"/>
            <a:ext cx="11698539" cy="3947655"/>
          </a:xfrm>
          <a:prstGeom prst="rect">
            <a:avLst/>
          </a:prstGeom>
        </p:spPr>
      </p:pic>
      <p:sp>
        <p:nvSpPr>
          <p:cNvPr id="9" name="TextBox 8">
            <a:extLst>
              <a:ext uri="{FF2B5EF4-FFF2-40B4-BE49-F238E27FC236}">
                <a16:creationId xmlns:a16="http://schemas.microsoft.com/office/drawing/2014/main" id="{2DF21B00-4CF6-688A-A5D5-8C1F0D42D7C6}"/>
              </a:ext>
            </a:extLst>
          </p:cNvPr>
          <p:cNvSpPr txBox="1"/>
          <p:nvPr/>
        </p:nvSpPr>
        <p:spPr>
          <a:xfrm>
            <a:off x="5073123" y="5914793"/>
            <a:ext cx="2045753" cy="307777"/>
          </a:xfrm>
          <a:prstGeom prst="rect">
            <a:avLst/>
          </a:prstGeom>
          <a:noFill/>
        </p:spPr>
        <p:txBody>
          <a:bodyPr wrap="none" rtlCol="0">
            <a:spAutoFit/>
          </a:bodyPr>
          <a:lstStyle/>
          <a:p>
            <a:r>
              <a:rPr lang="en-US" dirty="0"/>
              <a:t>Meal cuisine wise trend</a:t>
            </a:r>
          </a:p>
        </p:txBody>
      </p:sp>
    </p:spTree>
    <p:extLst>
      <p:ext uri="{BB962C8B-B14F-4D97-AF65-F5344CB8AC3E}">
        <p14:creationId xmlns:p14="http://schemas.microsoft.com/office/powerpoint/2010/main" val="3714736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497981-2693-901C-45D2-25C7F9A7AB7D}"/>
              </a:ext>
            </a:extLst>
          </p:cNvPr>
          <p:cNvSpPr>
            <a:spLocks noGrp="1"/>
          </p:cNvSpPr>
          <p:nvPr>
            <p:ph type="body" idx="1"/>
          </p:nvPr>
        </p:nvSpPr>
        <p:spPr/>
        <p:txBody>
          <a:bodyPr/>
          <a:lstStyle/>
          <a:p>
            <a:r>
              <a:rPr lang="en-US" b="0" dirty="0"/>
              <a:t>Trend according to different categories</a:t>
            </a:r>
          </a:p>
        </p:txBody>
      </p:sp>
      <p:sp>
        <p:nvSpPr>
          <p:cNvPr id="4" name="TextBox 3">
            <a:extLst>
              <a:ext uri="{FF2B5EF4-FFF2-40B4-BE49-F238E27FC236}">
                <a16:creationId xmlns:a16="http://schemas.microsoft.com/office/drawing/2014/main" id="{D91C4766-3A67-0707-CC8E-9AFF7ED780B3}"/>
              </a:ext>
            </a:extLst>
          </p:cNvPr>
          <p:cNvSpPr txBox="1"/>
          <p:nvPr/>
        </p:nvSpPr>
        <p:spPr>
          <a:xfrm>
            <a:off x="2572719" y="3905573"/>
            <a:ext cx="184731" cy="307777"/>
          </a:xfrm>
          <a:prstGeom prst="rect">
            <a:avLst/>
          </a:prstGeom>
          <a:noFill/>
        </p:spPr>
        <p:txBody>
          <a:bodyPr wrap="none" rtlCol="0">
            <a:spAutoFit/>
          </a:bodyPr>
          <a:lstStyle/>
          <a:p>
            <a:endParaRPr lang="en-US"/>
          </a:p>
        </p:txBody>
      </p:sp>
      <p:pic>
        <p:nvPicPr>
          <p:cNvPr id="6" name="Picture 5">
            <a:extLst>
              <a:ext uri="{FF2B5EF4-FFF2-40B4-BE49-F238E27FC236}">
                <a16:creationId xmlns:a16="http://schemas.microsoft.com/office/drawing/2014/main" id="{5E882C30-AB12-1A49-5B9C-8FD5D993515A}"/>
              </a:ext>
            </a:extLst>
          </p:cNvPr>
          <p:cNvPicPr>
            <a:picLocks noChangeAspect="1"/>
          </p:cNvPicPr>
          <p:nvPr/>
        </p:nvPicPr>
        <p:blipFill>
          <a:blip r:embed="rId2"/>
          <a:stretch>
            <a:fillRect/>
          </a:stretch>
        </p:blipFill>
        <p:spPr>
          <a:xfrm>
            <a:off x="8991" y="1627321"/>
            <a:ext cx="11916309" cy="4014061"/>
          </a:xfrm>
          <a:prstGeom prst="rect">
            <a:avLst/>
          </a:prstGeom>
        </p:spPr>
      </p:pic>
      <p:sp>
        <p:nvSpPr>
          <p:cNvPr id="5" name="TextBox 4">
            <a:extLst>
              <a:ext uri="{FF2B5EF4-FFF2-40B4-BE49-F238E27FC236}">
                <a16:creationId xmlns:a16="http://schemas.microsoft.com/office/drawing/2014/main" id="{D3DD04D7-3145-24EA-4C89-2086FB945CEE}"/>
              </a:ext>
            </a:extLst>
          </p:cNvPr>
          <p:cNvSpPr txBox="1"/>
          <p:nvPr/>
        </p:nvSpPr>
        <p:spPr>
          <a:xfrm>
            <a:off x="4958260" y="5980155"/>
            <a:ext cx="2254143" cy="307777"/>
          </a:xfrm>
          <a:prstGeom prst="rect">
            <a:avLst/>
          </a:prstGeom>
          <a:noFill/>
        </p:spPr>
        <p:txBody>
          <a:bodyPr wrap="none" rtlCol="0">
            <a:spAutoFit/>
          </a:bodyPr>
          <a:lstStyle/>
          <a:p>
            <a:r>
              <a:rPr lang="en-US" dirty="0"/>
              <a:t>Meal Category Wise trend</a:t>
            </a:r>
          </a:p>
        </p:txBody>
      </p:sp>
    </p:spTree>
    <p:extLst>
      <p:ext uri="{BB962C8B-B14F-4D97-AF65-F5344CB8AC3E}">
        <p14:creationId xmlns:p14="http://schemas.microsoft.com/office/powerpoint/2010/main" val="684724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497981-2693-901C-45D2-25C7F9A7AB7D}"/>
              </a:ext>
            </a:extLst>
          </p:cNvPr>
          <p:cNvSpPr>
            <a:spLocks noGrp="1"/>
          </p:cNvSpPr>
          <p:nvPr>
            <p:ph type="body" idx="1"/>
          </p:nvPr>
        </p:nvSpPr>
        <p:spPr/>
        <p:txBody>
          <a:bodyPr/>
          <a:lstStyle/>
          <a:p>
            <a:r>
              <a:rPr lang="en-US" b="0" dirty="0"/>
              <a:t>Trend according to different categories</a:t>
            </a:r>
          </a:p>
        </p:txBody>
      </p:sp>
      <p:sp>
        <p:nvSpPr>
          <p:cNvPr id="4" name="TextBox 3">
            <a:extLst>
              <a:ext uri="{FF2B5EF4-FFF2-40B4-BE49-F238E27FC236}">
                <a16:creationId xmlns:a16="http://schemas.microsoft.com/office/drawing/2014/main" id="{D91C4766-3A67-0707-CC8E-9AFF7ED780B3}"/>
              </a:ext>
            </a:extLst>
          </p:cNvPr>
          <p:cNvSpPr txBox="1"/>
          <p:nvPr/>
        </p:nvSpPr>
        <p:spPr>
          <a:xfrm>
            <a:off x="2572719" y="3905573"/>
            <a:ext cx="184731" cy="307777"/>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FEB820AE-C8BB-B263-7DAA-2ACECD83B681}"/>
              </a:ext>
            </a:extLst>
          </p:cNvPr>
          <p:cNvPicPr>
            <a:picLocks noChangeAspect="1"/>
          </p:cNvPicPr>
          <p:nvPr/>
        </p:nvPicPr>
        <p:blipFill>
          <a:blip r:embed="rId2"/>
          <a:stretch>
            <a:fillRect/>
          </a:stretch>
        </p:blipFill>
        <p:spPr>
          <a:xfrm>
            <a:off x="0" y="1407894"/>
            <a:ext cx="11978749" cy="4042211"/>
          </a:xfrm>
          <a:prstGeom prst="rect">
            <a:avLst/>
          </a:prstGeom>
        </p:spPr>
      </p:pic>
      <p:sp>
        <p:nvSpPr>
          <p:cNvPr id="5" name="TextBox 4">
            <a:extLst>
              <a:ext uri="{FF2B5EF4-FFF2-40B4-BE49-F238E27FC236}">
                <a16:creationId xmlns:a16="http://schemas.microsoft.com/office/drawing/2014/main" id="{75B0CADA-7602-3FD3-BBDA-A20DB0A4F16F}"/>
              </a:ext>
            </a:extLst>
          </p:cNvPr>
          <p:cNvSpPr txBox="1"/>
          <p:nvPr/>
        </p:nvSpPr>
        <p:spPr>
          <a:xfrm>
            <a:off x="5146034" y="5706114"/>
            <a:ext cx="1686680" cy="307777"/>
          </a:xfrm>
          <a:prstGeom prst="rect">
            <a:avLst/>
          </a:prstGeom>
          <a:noFill/>
        </p:spPr>
        <p:txBody>
          <a:bodyPr wrap="none" rtlCol="0">
            <a:spAutoFit/>
          </a:bodyPr>
          <a:lstStyle/>
          <a:p>
            <a:r>
              <a:rPr lang="en-US" dirty="0"/>
              <a:t>Center Wise Trend</a:t>
            </a:r>
          </a:p>
        </p:txBody>
      </p:sp>
    </p:spTree>
    <p:extLst>
      <p:ext uri="{BB962C8B-B14F-4D97-AF65-F5344CB8AC3E}">
        <p14:creationId xmlns:p14="http://schemas.microsoft.com/office/powerpoint/2010/main" val="3484697618"/>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1036</Words>
  <Application>Microsoft Macintosh PowerPoint</Application>
  <PresentationFormat>Widescreen</PresentationFormat>
  <Paragraphs>191</Paragraphs>
  <Slides>30</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Roboto</vt:lpstr>
      <vt:lpstr>Times New Roman</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Uday K</dc:creator>
  <cp:lastModifiedBy>Arkaprova Saha</cp:lastModifiedBy>
  <cp:revision>3</cp:revision>
  <dcterms:created xsi:type="dcterms:W3CDTF">2021-08-10T05:37:29Z</dcterms:created>
  <dcterms:modified xsi:type="dcterms:W3CDTF">2023-01-05T18:05:19Z</dcterms:modified>
</cp:coreProperties>
</file>